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 id="2147484495" r:id="rId5"/>
  </p:sldMasterIdLst>
  <p:notesMasterIdLst>
    <p:notesMasterId r:id="rId41"/>
  </p:notesMasterIdLst>
  <p:handoutMasterIdLst>
    <p:handoutMasterId r:id="rId42"/>
  </p:handoutMasterIdLst>
  <p:sldIdLst>
    <p:sldId id="256" r:id="rId6"/>
    <p:sldId id="321" r:id="rId7"/>
    <p:sldId id="10696" r:id="rId8"/>
    <p:sldId id="10697" r:id="rId9"/>
    <p:sldId id="10698" r:id="rId10"/>
    <p:sldId id="324" r:id="rId11"/>
    <p:sldId id="257" r:id="rId12"/>
    <p:sldId id="419" r:id="rId13"/>
    <p:sldId id="269" r:id="rId14"/>
    <p:sldId id="10695" r:id="rId15"/>
    <p:sldId id="259" r:id="rId16"/>
    <p:sldId id="421" r:id="rId17"/>
    <p:sldId id="420" r:id="rId18"/>
    <p:sldId id="262" r:id="rId19"/>
    <p:sldId id="364" r:id="rId20"/>
    <p:sldId id="286" r:id="rId21"/>
    <p:sldId id="258" r:id="rId22"/>
    <p:sldId id="10689" r:id="rId23"/>
    <p:sldId id="266" r:id="rId24"/>
    <p:sldId id="271" r:id="rId25"/>
    <p:sldId id="320" r:id="rId26"/>
    <p:sldId id="263" r:id="rId27"/>
    <p:sldId id="10693" r:id="rId28"/>
    <p:sldId id="3481" r:id="rId29"/>
    <p:sldId id="276" r:id="rId30"/>
    <p:sldId id="277" r:id="rId31"/>
    <p:sldId id="268" r:id="rId32"/>
    <p:sldId id="279" r:id="rId33"/>
    <p:sldId id="294" r:id="rId34"/>
    <p:sldId id="281" r:id="rId35"/>
    <p:sldId id="306" r:id="rId36"/>
    <p:sldId id="282" r:id="rId37"/>
    <p:sldId id="283" r:id="rId38"/>
    <p:sldId id="303" r:id="rId39"/>
    <p:sldId id="313" r:id="rId4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Mitchell Derrey" initials="MD" lastIdx="8" clrIdx="4">
    <p:extLst>
      <p:ext uri="{19B8F6BF-5375-455C-9EA6-DF929625EA0E}">
        <p15:presenceInfo xmlns:p15="http://schemas.microsoft.com/office/powerpoint/2012/main" userId="S-1-5-21-383413107-1061881802-891584314-485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000000"/>
    <a:srgbClr val="0078D7"/>
    <a:srgbClr val="FFFFFF"/>
    <a:srgbClr val="737373"/>
    <a:srgbClr val="323232"/>
    <a:srgbClr val="E6E6E6"/>
    <a:srgbClr val="D2D2D2"/>
    <a:srgbClr val="525252"/>
    <a:srgbClr val="FF8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164" autoAdjust="0"/>
    <p:restoredTop sz="92136" autoAdjust="0"/>
  </p:normalViewPr>
  <p:slideViewPr>
    <p:cSldViewPr>
      <p:cViewPr varScale="1">
        <p:scale>
          <a:sx n="76" d="100"/>
          <a:sy n="76" d="100"/>
        </p:scale>
        <p:origin x="67" y="43"/>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50" d="100"/>
        <a:sy n="50" d="100"/>
      </p:scale>
      <p:origin x="0" y="-2102"/>
    </p:cViewPr>
  </p:sorterViewPr>
  <p:notesViewPr>
    <p:cSldViewPr showGuides="1">
      <p:cViewPr varScale="1">
        <p:scale>
          <a:sx n="81" d="100"/>
          <a:sy n="81" d="100"/>
        </p:scale>
        <p:origin x="3042"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95430218449081"/>
          <c:y val="5.8634505121257327E-2"/>
          <c:w val="0.85262142982624578"/>
          <c:h val="0.81235557274901504"/>
        </c:manualLayout>
      </c:layout>
      <c:barChart>
        <c:barDir val="col"/>
        <c:grouping val="clustered"/>
        <c:varyColors val="0"/>
        <c:ser>
          <c:idx val="0"/>
          <c:order val="0"/>
          <c:tx>
            <c:strRef>
              <c:f>Sheet1!$B$1</c:f>
              <c:strCache>
                <c:ptCount val="1"/>
                <c:pt idx="0">
                  <c:v>Column2</c:v>
                </c:pt>
              </c:strCache>
            </c:strRef>
          </c:tx>
          <c:spPr>
            <a:solidFill>
              <a:schemeClr val="accent1"/>
            </a:solidFill>
            <a:ln>
              <a:noFill/>
            </a:ln>
            <a:effectLst/>
          </c:spPr>
          <c:invertIfNegative val="0"/>
          <c:cat>
            <c:strRef>
              <c:f>Sheet1!$A$2:$A$5</c:f>
              <c:strCache>
                <c:ptCount val="3"/>
                <c:pt idx="0">
                  <c:v>Day 1/Day 1</c:v>
                </c:pt>
                <c:pt idx="1">
                  <c:v>Day 1/Day 2</c:v>
                </c:pt>
                <c:pt idx="2">
                  <c:v>Day 1/Day 3</c:v>
                </c:pt>
              </c:strCache>
            </c:strRef>
          </c:cat>
          <c:val>
            <c:numRef>
              <c:f>Sheet1!$B$2:$B$5</c:f>
              <c:numCache>
                <c:formatCode>General</c:formatCode>
                <c:ptCount val="4"/>
                <c:pt idx="0">
                  <c:v>1</c:v>
                </c:pt>
                <c:pt idx="1">
                  <c:v>0.73</c:v>
                </c:pt>
                <c:pt idx="2">
                  <c:v>0.628</c:v>
                </c:pt>
              </c:numCache>
            </c:numRef>
          </c:val>
          <c:extLst>
            <c:ext xmlns:c16="http://schemas.microsoft.com/office/drawing/2014/chart" uri="{C3380CC4-5D6E-409C-BE32-E72D297353CC}">
              <c16:uniqueId val="{00000000-CE9A-4B7F-8082-9A7B6EC02BFD}"/>
            </c:ext>
          </c:extLst>
        </c:ser>
        <c:dLbls>
          <c:showLegendKey val="0"/>
          <c:showVal val="0"/>
          <c:showCatName val="0"/>
          <c:showSerName val="0"/>
          <c:showPercent val="0"/>
          <c:showBubbleSize val="0"/>
        </c:dLbls>
        <c:gapWidth val="182"/>
        <c:axId val="663242240"/>
        <c:axId val="663238304"/>
      </c:barChart>
      <c:catAx>
        <c:axId val="663242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rgbClr val="000000"/>
                </a:solidFill>
                <a:latin typeface="+mn-lt"/>
                <a:ea typeface="+mn-ea"/>
                <a:cs typeface="+mn-cs"/>
              </a:defRPr>
            </a:pPr>
            <a:endParaRPr lang="en-US"/>
          </a:p>
        </c:txPr>
        <c:crossAx val="663238304"/>
        <c:crosses val="autoZero"/>
        <c:auto val="1"/>
        <c:lblAlgn val="ctr"/>
        <c:lblOffset val="100"/>
        <c:noMultiLvlLbl val="0"/>
      </c:catAx>
      <c:valAx>
        <c:axId val="663238304"/>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2400" baseline="0">
                    <a:solidFill>
                      <a:srgbClr val="000000"/>
                    </a:solidFill>
                    <a:latin typeface="Segoe UI Light" panose="020B0502040204020203" pitchFamily="34" charset="0"/>
                    <a:cs typeface="Segoe UI Light" panose="020B0502040204020203" pitchFamily="34" charset="0"/>
                  </a:rPr>
                  <a:t>value retained</a:t>
                </a:r>
              </a:p>
            </c:rich>
          </c:tx>
          <c:layout>
            <c:manualLayout>
              <c:xMode val="edge"/>
              <c:yMode val="edge"/>
              <c:x val="1.1348231402771976E-2"/>
              <c:y val="0.20599941670373231"/>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crossAx val="663242240"/>
        <c:crosses val="autoZero"/>
        <c:crossBetween val="between"/>
        <c:majorUnit val="0.2"/>
      </c:valAx>
      <c:spPr>
        <a:solidFill>
          <a:schemeClr val="tx2">
            <a:lumMod val="20000"/>
            <a:lumOff val="80000"/>
          </a:schemeClr>
        </a:soli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95430218449081"/>
          <c:y val="5.8634505121257327E-2"/>
          <c:w val="0.85262142982624578"/>
          <c:h val="0.81235557274901504"/>
        </c:manualLayout>
      </c:layout>
      <c:barChart>
        <c:barDir val="col"/>
        <c:grouping val="clustered"/>
        <c:varyColors val="0"/>
        <c:ser>
          <c:idx val="0"/>
          <c:order val="0"/>
          <c:tx>
            <c:strRef>
              <c:f>Sheet1!$B$1</c:f>
              <c:strCache>
                <c:ptCount val="1"/>
                <c:pt idx="0">
                  <c:v>Column2</c:v>
                </c:pt>
              </c:strCache>
            </c:strRef>
          </c:tx>
          <c:spPr>
            <a:solidFill>
              <a:schemeClr val="accent1"/>
            </a:solidFill>
            <a:ln>
              <a:noFill/>
            </a:ln>
            <a:effectLst/>
          </c:spPr>
          <c:invertIfNegative val="0"/>
          <c:cat>
            <c:numRef>
              <c:f>Sheet1!$A$2:$A$5</c:f>
              <c:numCache>
                <c:formatCode>General</c:formatCode>
                <c:ptCount val="4"/>
              </c:numCache>
            </c:numRef>
          </c:cat>
          <c:val>
            <c:numRef>
              <c:f>Sheet1!$B$2:$B$5</c:f>
              <c:numCache>
                <c:formatCode>General</c:formatCode>
                <c:ptCount val="4"/>
                <c:pt idx="0">
                  <c:v>1</c:v>
                </c:pt>
                <c:pt idx="1">
                  <c:v>0.73</c:v>
                </c:pt>
                <c:pt idx="2">
                  <c:v>0.628</c:v>
                </c:pt>
              </c:numCache>
            </c:numRef>
          </c:val>
          <c:extLst>
            <c:ext xmlns:c16="http://schemas.microsoft.com/office/drawing/2014/chart" uri="{C3380CC4-5D6E-409C-BE32-E72D297353CC}">
              <c16:uniqueId val="{00000000-361C-4AB1-A663-97712FFFADA9}"/>
            </c:ext>
          </c:extLst>
        </c:ser>
        <c:dLbls>
          <c:showLegendKey val="0"/>
          <c:showVal val="0"/>
          <c:showCatName val="0"/>
          <c:showSerName val="0"/>
          <c:showPercent val="0"/>
          <c:showBubbleSize val="0"/>
        </c:dLbls>
        <c:gapWidth val="182"/>
        <c:axId val="663242240"/>
        <c:axId val="663238304"/>
      </c:barChart>
      <c:catAx>
        <c:axId val="663242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rgbClr val="000000"/>
                </a:solidFill>
                <a:latin typeface="+mn-lt"/>
                <a:ea typeface="+mn-ea"/>
                <a:cs typeface="+mn-cs"/>
              </a:defRPr>
            </a:pPr>
            <a:endParaRPr lang="en-US"/>
          </a:p>
        </c:txPr>
        <c:crossAx val="663238304"/>
        <c:crosses val="autoZero"/>
        <c:auto val="1"/>
        <c:lblAlgn val="ctr"/>
        <c:lblOffset val="100"/>
        <c:noMultiLvlLbl val="0"/>
      </c:catAx>
      <c:valAx>
        <c:axId val="663238304"/>
        <c:scaling>
          <c:orientation val="minMax"/>
          <c:max val="1"/>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sz="2400" baseline="0">
                  <a:solidFill>
                    <a:srgbClr val="000000"/>
                  </a:solidFill>
                  <a:latin typeface="Segoe UI Light" panose="020B0502040204020203" pitchFamily="34" charset="0"/>
                  <a:cs typeface="Segoe UI Light" panose="020B0502040204020203" pitchFamily="34" charset="0"/>
                </a:endParaRPr>
              </a:p>
            </c:rich>
          </c:tx>
          <c:layout>
            <c:manualLayout>
              <c:xMode val="edge"/>
              <c:yMode val="edge"/>
              <c:x val="1.1348231402771976E-2"/>
              <c:y val="0.20599941670373231"/>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663242240"/>
        <c:crosses val="autoZero"/>
        <c:crossBetween val="between"/>
        <c:majorUnit val="0.2"/>
      </c:valAx>
      <c:spPr>
        <a:solidFill>
          <a:schemeClr val="tx2">
            <a:lumMod val="20000"/>
            <a:lumOff val="80000"/>
          </a:schemeClr>
        </a:soli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Build 2017</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7/23/2019 2:57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Build 2017</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7/23/2019 2:57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ML</a:t>
            </a:r>
            <a:r>
              <a:rPr lang="en-US" baseline="0"/>
              <a:t> takes a different approach. By applying concepts from a range of fields, including statistics, probability theory, and so on, we can build an ML system that “learns” to recognize handwritten digits by being trained on thousands, or even millions, of examples.</a:t>
            </a:r>
          </a:p>
          <a:p>
            <a:endParaRPr lang="en-US" baseline="0"/>
          </a:p>
          <a:p>
            <a:r>
              <a:rPr lang="en-US" baseline="0"/>
              <a:t>So, in order to get an accurate digit classifier, all we need to do is acquire lots of training examples, with labels (this is called “labeled training data”), and then feed it into the ML system.</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2CAED71-17CA-4F99-B77B-2759E4AE2265}" type="datetime1">
              <a:rPr lang="en-US" smtClean="0"/>
              <a:t>7/23/2019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6</a:t>
            </a:fld>
            <a:endParaRPr lang="en-US"/>
          </a:p>
        </p:txBody>
      </p:sp>
    </p:spTree>
    <p:extLst>
      <p:ext uri="{BB962C8B-B14F-4D97-AF65-F5344CB8AC3E}">
        <p14:creationId xmlns:p14="http://schemas.microsoft.com/office/powerpoint/2010/main" val="1245258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Wellness</a:t>
            </a:r>
          </a:p>
        </p:txBody>
      </p:sp>
      <p:sp>
        <p:nvSpPr>
          <p:cNvPr id="4" name="Slide Number Placeholder 3"/>
          <p:cNvSpPr>
            <a:spLocks noGrp="1"/>
          </p:cNvSpPr>
          <p:nvPr>
            <p:ph type="sldNum" sz="quarter" idx="10"/>
          </p:nvPr>
        </p:nvSpPr>
        <p:spPr/>
        <p:txBody>
          <a:bodyPr/>
          <a:lstStyle/>
          <a:p>
            <a:fld id="{FCA80499-E871-4976-9E7E-7FE181F2C495}" type="slidenum">
              <a:rPr lang="en-US" smtClean="0"/>
              <a:t>8</a:t>
            </a:fld>
            <a:endParaRPr lang="en-US"/>
          </a:p>
        </p:txBody>
      </p:sp>
    </p:spTree>
    <p:extLst>
      <p:ext uri="{BB962C8B-B14F-4D97-AF65-F5344CB8AC3E}">
        <p14:creationId xmlns:p14="http://schemas.microsoft.com/office/powerpoint/2010/main" val="3252430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A80499-E871-4976-9E7E-7FE181F2C495}" type="slidenum">
              <a:rPr lang="en-US" smtClean="0"/>
              <a:t>11</a:t>
            </a:fld>
            <a:endParaRPr lang="en-US"/>
          </a:p>
        </p:txBody>
      </p:sp>
    </p:spTree>
    <p:extLst>
      <p:ext uri="{BB962C8B-B14F-4D97-AF65-F5344CB8AC3E}">
        <p14:creationId xmlns:p14="http://schemas.microsoft.com/office/powerpoint/2010/main" val="1057672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A80499-E871-4976-9E7E-7FE181F2C495}" type="slidenum">
              <a:rPr lang="en-US" smtClean="0"/>
              <a:t>12</a:t>
            </a:fld>
            <a:endParaRPr lang="en-US"/>
          </a:p>
        </p:txBody>
      </p:sp>
    </p:spTree>
    <p:extLst>
      <p:ext uri="{BB962C8B-B14F-4D97-AF65-F5344CB8AC3E}">
        <p14:creationId xmlns:p14="http://schemas.microsoft.com/office/powerpoint/2010/main" val="1082963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A80499-E871-4976-9E7E-7FE181F2C495}" type="slidenum">
              <a:rPr lang="en-US" smtClean="0"/>
              <a:t>13</a:t>
            </a:fld>
            <a:endParaRPr lang="en-US"/>
          </a:p>
        </p:txBody>
      </p:sp>
    </p:spTree>
    <p:extLst>
      <p:ext uri="{BB962C8B-B14F-4D97-AF65-F5344CB8AC3E}">
        <p14:creationId xmlns:p14="http://schemas.microsoft.com/office/powerpoint/2010/main" val="4042315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C4C5BF-17BE-4317-AD74-35ACE0595C1A}" type="slidenum">
              <a:rPr lang="en-ZA" smtClean="0"/>
              <a:t>15</a:t>
            </a:fld>
            <a:endParaRPr lang="en-ZA"/>
          </a:p>
        </p:txBody>
      </p:sp>
    </p:spTree>
    <p:extLst>
      <p:ext uri="{BB962C8B-B14F-4D97-AF65-F5344CB8AC3E}">
        <p14:creationId xmlns:p14="http://schemas.microsoft.com/office/powerpoint/2010/main" val="3413708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A80499-E871-4976-9E7E-7FE181F2C495}" type="slidenum">
              <a:rPr lang="en-US" smtClean="0"/>
              <a:t>16</a:t>
            </a:fld>
            <a:endParaRPr lang="en-US"/>
          </a:p>
        </p:txBody>
      </p:sp>
    </p:spTree>
    <p:extLst>
      <p:ext uri="{BB962C8B-B14F-4D97-AF65-F5344CB8AC3E}">
        <p14:creationId xmlns:p14="http://schemas.microsoft.com/office/powerpoint/2010/main" val="4175809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Counterfactuals</a:t>
            </a:r>
          </a:p>
          <a:p>
            <a:r>
              <a:rPr lang="en-US"/>
              <a:t>Make the most of RW data</a:t>
            </a:r>
          </a:p>
          <a:p>
            <a:pPr lvl="1"/>
            <a:r>
              <a:rPr lang="en-US"/>
              <a:t>No sim,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7/23/2019 2:57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8064741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A80499-E871-4976-9E7E-7FE181F2C495}" type="slidenum">
              <a:rPr lang="en-US" smtClean="0"/>
              <a:t>32</a:t>
            </a:fld>
            <a:endParaRPr lang="en-US"/>
          </a:p>
        </p:txBody>
      </p:sp>
    </p:spTree>
    <p:extLst>
      <p:ext uri="{BB962C8B-B14F-4D97-AF65-F5344CB8AC3E}">
        <p14:creationId xmlns:p14="http://schemas.microsoft.com/office/powerpoint/2010/main" val="22876595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emf"/><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Build 201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5" cy="5571636"/>
          </a:xfrm>
          <a:prstGeom prst="rect">
            <a:avLst/>
          </a:prstGeom>
        </p:spPr>
      </p:pic>
      <p:sp>
        <p:nvSpPr>
          <p:cNvPr id="8" name="Rectangle 7"/>
          <p:cNvSpPr/>
          <p:nvPr userDrawn="1"/>
        </p:nvSpPr>
        <p:spPr bwMode="auto">
          <a:xfrm>
            <a:off x="1681" y="4960286"/>
            <a:ext cx="12434794"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60689" y="5357956"/>
            <a:ext cx="2648621" cy="1169808"/>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60688" y="479424"/>
            <a:ext cx="1451843" cy="309656"/>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752216" y="4960286"/>
            <a:ext cx="4684259" cy="2034239"/>
          </a:xfrm>
          <a:prstGeom prst="rect">
            <a:avLst/>
          </a:prstGeom>
        </p:spPr>
      </p:pic>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E7AD6-4C25-4332-93C4-335ED90C2621}"/>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FBCCF6EB-9510-439B-9F4D-7F0EC6FC8392}"/>
              </a:ext>
            </a:extLst>
          </p:cNvPr>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3CD283A2-1F14-44A4-A265-C820E07E5EBE}"/>
              </a:ext>
            </a:extLst>
          </p:cNvPr>
          <p:cNvSpPr>
            <a:spLocks noGrp="1"/>
          </p:cNvSpPr>
          <p:nvPr>
            <p:ph type="dt" sz="half" idx="10"/>
          </p:nvPr>
        </p:nvSpPr>
        <p:spPr/>
        <p:txBody>
          <a:bodyPr/>
          <a:lstStyle/>
          <a:p>
            <a:fld id="{7E8F865D-9F67-43A5-B1F1-58079A73C42A}" type="datetimeFigureOut">
              <a:rPr lang="en-US" smtClean="0"/>
              <a:t>7/23/2019</a:t>
            </a:fld>
            <a:endParaRPr lang="en-US"/>
          </a:p>
        </p:txBody>
      </p:sp>
      <p:sp>
        <p:nvSpPr>
          <p:cNvPr id="5" name="Footer Placeholder 4">
            <a:extLst>
              <a:ext uri="{FF2B5EF4-FFF2-40B4-BE49-F238E27FC236}">
                <a16:creationId xmlns:a16="http://schemas.microsoft.com/office/drawing/2014/main" id="{F5D578DD-3FAC-48BF-985E-31790D80D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2CC882-CCB5-4282-88C6-879F9D4C460A}"/>
              </a:ext>
            </a:extLst>
          </p:cNvPr>
          <p:cNvSpPr>
            <a:spLocks noGrp="1"/>
          </p:cNvSpPr>
          <p:nvPr>
            <p:ph type="sldNum" sz="quarter" idx="12"/>
          </p:nvPr>
        </p:nvSpPr>
        <p:spPr/>
        <p:txBody>
          <a:bodyPr/>
          <a:lstStyle/>
          <a:p>
            <a:fld id="{189E043F-C156-4146-8487-E351AF0F0B49}" type="slidenum">
              <a:rPr lang="en-US" smtClean="0"/>
              <a:t>‹#›</a:t>
            </a:fld>
            <a:endParaRPr lang="en-US"/>
          </a:p>
        </p:txBody>
      </p:sp>
    </p:spTree>
    <p:extLst>
      <p:ext uri="{BB962C8B-B14F-4D97-AF65-F5344CB8AC3E}">
        <p14:creationId xmlns:p14="http://schemas.microsoft.com/office/powerpoint/2010/main" val="7741619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240613"/>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963460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8" name="Text Placeholder 3"/>
          <p:cNvSpPr>
            <a:spLocks noGrp="1"/>
          </p:cNvSpPr>
          <p:nvPr>
            <p:ph type="body" sz="quarter" idx="15" hasCustomPrompt="1"/>
          </p:nvPr>
        </p:nvSpPr>
        <p:spPr>
          <a:xfrm>
            <a:off x="9418638" y="296863"/>
            <a:ext cx="2743200" cy="461665"/>
          </a:xfrm>
        </p:spPr>
        <p:txBody>
          <a:bodyPr/>
          <a:lstStyle>
            <a:lvl1pPr marL="0" marR="0" indent="0" algn="r"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4" name="Rectangle 3"/>
          <p:cNvSpPr/>
          <p:nvPr userDrawn="1"/>
        </p:nvSpPr>
        <p:spPr>
          <a:xfrm>
            <a:off x="282738" y="6041341"/>
            <a:ext cx="1634102" cy="664797"/>
          </a:xfrm>
          <a:prstGeom prst="rect">
            <a:avLst/>
          </a:prstGeom>
        </p:spPr>
        <p:txBody>
          <a:bodyPr wrap="none" lIns="182880" tIns="146304" rIns="182880" bIns="146304">
            <a:spAutoFit/>
          </a:bodyPr>
          <a:lstStyle/>
          <a:p>
            <a:r>
              <a:rPr lang="en-US" sz="2400" dirty="0">
                <a:gradFill>
                  <a:gsLst>
                    <a:gs pos="2597">
                      <a:schemeClr val="tx1"/>
                    </a:gs>
                    <a:gs pos="18182">
                      <a:schemeClr val="tx1"/>
                    </a:gs>
                  </a:gsLst>
                  <a:lin ang="5400000" scaled="1"/>
                </a:gradFill>
              </a:rPr>
              <a:t>#</a:t>
            </a:r>
            <a:r>
              <a:rPr lang="en-US" sz="2400" dirty="0" err="1">
                <a:gradFill>
                  <a:gsLst>
                    <a:gs pos="2597">
                      <a:schemeClr val="tx1"/>
                    </a:gs>
                    <a:gs pos="18182">
                      <a:schemeClr val="tx1"/>
                    </a:gs>
                  </a:gsLst>
                  <a:lin ang="5400000" scaled="1"/>
                </a:gradFill>
              </a:rPr>
              <a:t>MSBuild</a:t>
            </a:r>
            <a:endParaRPr lang="en-US" sz="2400"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4" y="1211288"/>
            <a:ext cx="11888787"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2796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4" y="1211288"/>
            <a:ext cx="11888787"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5376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4" y="1211288"/>
            <a:ext cx="11888787"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3413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28069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28069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50471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1002808"/>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467179"/>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16"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467179"/>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446363" y="2065975"/>
            <a:ext cx="3544395" cy="3543893"/>
          </a:xfrm>
          <a:blipFill>
            <a:blip r:embed="rId2"/>
            <a:stretch>
              <a:fillRect/>
            </a:stretch>
          </a:blipFill>
        </p:spPr>
        <p:txBody>
          <a:bodyPr lIns="0" tIns="0" rIns="0" bIns="1005840" anchor="ctr" anchorCtr="0">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16"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467179"/>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297623" y="2065975"/>
            <a:ext cx="3544395" cy="3543893"/>
          </a:xfrm>
          <a:blipFill>
            <a:blip r:embed="rId2"/>
            <a:stretch>
              <a:fillRect/>
            </a:stretch>
          </a:blipFill>
        </p:spPr>
        <p:txBody>
          <a:bodyPr lIns="0" tIns="0" rIns="0" bIns="1005840" anchor="ctr" anchorCtr="0">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16"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3024514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28069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28069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33206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28069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28069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69064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4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28069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28069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40517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Build 2017">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5571636"/>
          </a:xfrm>
          <a:prstGeom prst="rect">
            <a:avLst/>
          </a:prstGeom>
        </p:spPr>
      </p:pic>
      <p:sp>
        <p:nvSpPr>
          <p:cNvPr id="8" name="Rectangle 7"/>
          <p:cNvSpPr/>
          <p:nvPr userDrawn="1"/>
        </p:nvSpPr>
        <p:spPr bwMode="auto">
          <a:xfrm>
            <a:off x="1681" y="4960286"/>
            <a:ext cx="12434794"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invGray">
          <a:xfrm>
            <a:off x="460689" y="5357956"/>
            <a:ext cx="2648621" cy="1169808"/>
          </a:xfrm>
          <a:prstGeom prst="rect">
            <a:avLst/>
          </a:prstGeom>
        </p:spPr>
      </p:pic>
      <p:pic>
        <p:nvPicPr>
          <p:cNvPr id="12" name="Picture 1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60688" y="479424"/>
            <a:ext cx="1451843" cy="309656"/>
          </a:xfrm>
          <a:prstGeom prst="rect">
            <a:avLst/>
          </a:prstGeom>
        </p:spPr>
      </p:pic>
      <p:pic>
        <p:nvPicPr>
          <p:cNvPr id="14" name="Picture 13"/>
          <p:cNvPicPr>
            <a:picLocks noChangeAspect="1"/>
          </p:cNvPicPr>
          <p:nvPr userDrawn="1"/>
        </p:nvPicPr>
        <p:blipFill rotWithShape="1">
          <a:blip r:embed="rId6" cstate="screen">
            <a:extLst>
              <a:ext uri="{28A0092B-C50C-407E-A947-70E740481C1C}">
                <a14:useLocalDpi xmlns:a14="http://schemas.microsoft.com/office/drawing/2010/main"/>
              </a:ext>
            </a:extLst>
          </a:blip>
          <a:srcRect l="-17523"/>
          <a:stretch/>
        </p:blipFill>
        <p:spPr>
          <a:xfrm>
            <a:off x="7752216" y="4960286"/>
            <a:ext cx="4684259" cy="2034239"/>
          </a:xfrm>
          <a:prstGeom prst="rect">
            <a:avLst/>
          </a:prstGeom>
        </p:spPr>
      </p:pic>
    </p:spTree>
    <p:extLst>
      <p:ext uri="{BB962C8B-B14F-4D97-AF65-F5344CB8AC3E}">
        <p14:creationId xmlns:p14="http://schemas.microsoft.com/office/powerpoint/2010/main" val="2093931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7" name="Text Placeholder 3"/>
          <p:cNvSpPr>
            <a:spLocks noGrp="1"/>
          </p:cNvSpPr>
          <p:nvPr>
            <p:ph type="body" sz="quarter" idx="15" hasCustomPrompt="1"/>
          </p:nvPr>
        </p:nvSpPr>
        <p:spPr>
          <a:xfrm>
            <a:off x="9418638" y="296863"/>
            <a:ext cx="2743200" cy="461665"/>
          </a:xfrm>
        </p:spPr>
        <p:txBody>
          <a:bodyPr/>
          <a:lstStyle>
            <a:lvl1pPr marL="0" marR="0" indent="0" algn="r"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10" name="Rectangle 9"/>
          <p:cNvSpPr/>
          <p:nvPr userDrawn="1"/>
        </p:nvSpPr>
        <p:spPr>
          <a:xfrm>
            <a:off x="282738" y="6041341"/>
            <a:ext cx="1634102" cy="664797"/>
          </a:xfrm>
          <a:prstGeom prst="rect">
            <a:avLst/>
          </a:prstGeom>
        </p:spPr>
        <p:txBody>
          <a:bodyPr wrap="none" lIns="182880" tIns="146304" rIns="182880" bIns="146304">
            <a:spAutoFit/>
          </a:bodyPr>
          <a:lstStyle/>
          <a:p>
            <a:r>
              <a:rPr lang="en-US" sz="2400" dirty="0">
                <a:gradFill>
                  <a:gsLst>
                    <a:gs pos="2597">
                      <a:schemeClr val="tx1"/>
                    </a:gs>
                    <a:gs pos="18182">
                      <a:schemeClr val="tx1"/>
                    </a:gs>
                  </a:gsLst>
                  <a:lin ang="5400000" scaled="1"/>
                </a:gradFill>
              </a:rPr>
              <a:t>#</a:t>
            </a:r>
            <a:r>
              <a:rPr lang="en-US" sz="2400" dirty="0" err="1">
                <a:gradFill>
                  <a:gsLst>
                    <a:gs pos="2597">
                      <a:schemeClr val="tx1"/>
                    </a:gs>
                    <a:gs pos="18182">
                      <a:schemeClr val="tx1"/>
                    </a:gs>
                  </a:gsLst>
                  <a:lin ang="5400000" scaled="1"/>
                </a:gradFill>
              </a:rPr>
              <a:t>MSBuild</a:t>
            </a:r>
            <a:endParaRPr lang="en-US" sz="2400"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917575"/>
          </a:xfr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a:extLst>
              <a:ext uri="{FF2B5EF4-FFF2-40B4-BE49-F238E27FC236}">
                <a16:creationId xmlns:a16="http://schemas.microsoft.com/office/drawing/2014/main" id="{A97A7FFE-BED1-40A3-9DB5-C2AF125B4922}"/>
              </a:ext>
            </a:extLst>
          </p:cNvPr>
          <p:cNvSpPr txBox="1"/>
          <p:nvPr userDrawn="1"/>
        </p:nvSpPr>
        <p:spPr>
          <a:xfrm>
            <a:off x="11817075" y="6621462"/>
            <a:ext cx="619400" cy="517065"/>
          </a:xfrm>
          <a:prstGeom prst="rect">
            <a:avLst/>
          </a:prstGeom>
          <a:noFill/>
        </p:spPr>
        <p:txBody>
          <a:bodyPr wrap="none" lIns="182880" tIns="146304" rIns="182880" bIns="146304" rtlCol="0">
            <a:spAutoFit/>
          </a:bodyPr>
          <a:lstStyle/>
          <a:p>
            <a:pPr>
              <a:lnSpc>
                <a:spcPct val="90000"/>
              </a:lnSpc>
              <a:spcAft>
                <a:spcPts val="600"/>
              </a:spcAft>
            </a:pPr>
            <a:fld id="{9A12DB5B-F087-4732-B1E5-A61E72BAA579}" type="slidenum">
              <a:rPr lang="en-US" sz="1600" smtClean="0">
                <a:gradFill>
                  <a:gsLst>
                    <a:gs pos="2917">
                      <a:schemeClr val="tx1"/>
                    </a:gs>
                    <a:gs pos="30000">
                      <a:schemeClr val="tx1"/>
                    </a:gs>
                  </a:gsLst>
                  <a:lin ang="5400000" scaled="0"/>
                </a:gradFill>
              </a:rPr>
              <a:t>‹#›</a:t>
            </a:fld>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theme" Target="../theme/theme2.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image" Target="../media/image1.emf"/><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80" r:id="rId3"/>
    <p:sldLayoutId id="2147484481" r:id="rId4"/>
    <p:sldLayoutId id="2147484482" r:id="rId5"/>
    <p:sldLayoutId id="2147484483" r:id="rId6"/>
    <p:sldLayoutId id="2147484484" r:id="rId7"/>
    <p:sldLayoutId id="2147484485" r:id="rId8"/>
    <p:sldLayoutId id="2147484486" r:id="rId9"/>
    <p:sldLayoutId id="2147484487" r:id="rId10"/>
    <p:sldLayoutId id="2147484488" r:id="rId11"/>
    <p:sldLayoutId id="2147484489" r:id="rId12"/>
    <p:sldLayoutId id="2147484490" r:id="rId13"/>
    <p:sldLayoutId id="2147484491" r:id="rId14"/>
    <p:sldLayoutId id="2147484492" r:id="rId15"/>
    <p:sldLayoutId id="2147484493" r:id="rId16"/>
    <p:sldLayoutId id="2147484494" r:id="rId17"/>
    <p:sldLayoutId id="2147484515" r:id="rId18"/>
    <p:sldLayoutId id="2147484516" r:id="rId19"/>
    <p:sldLayoutId id="2147484517" r:id="rId20"/>
    <p:sldLayoutId id="2147484518" r:id="rId21"/>
    <p:sldLayoutId id="2147484519" r:id="rId22"/>
    <p:sldLayoutId id="2147484520" r:id="rId23"/>
    <p:sldLayoutId id="2147484521" r:id="rId24"/>
    <p:sldLayoutId id="2147484522" r:id="rId25"/>
    <p:sldLayoutId id="2147484523" r:id="rId26"/>
    <p:sldLayoutId id="2147484524"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6" r:id="rId1"/>
    <p:sldLayoutId id="2147484498" r:id="rId2"/>
    <p:sldLayoutId id="2147484500" r:id="rId3"/>
    <p:sldLayoutId id="2147484501" r:id="rId4"/>
    <p:sldLayoutId id="2147484502" r:id="rId5"/>
    <p:sldLayoutId id="2147484503" r:id="rId6"/>
    <p:sldLayoutId id="2147484504" r:id="rId7"/>
    <p:sldLayoutId id="2147484505" r:id="rId8"/>
    <p:sldLayoutId id="2147484506" r:id="rId9"/>
    <p:sldLayoutId id="2147484507" r:id="rId10"/>
    <p:sldLayoutId id="2147484508" r:id="rId11"/>
    <p:sldLayoutId id="2147484509" r:id="rId12"/>
    <p:sldLayoutId id="2147484510" r:id="rId13"/>
    <p:sldLayoutId id="2147484511" r:id="rId14"/>
    <p:sldLayoutId id="2147484512" r:id="rId15"/>
    <p:sldLayoutId id="2147484513" r:id="rId16"/>
    <p:sldLayoutId id="2147484514"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xml"/><Relationship Id="rId1" Type="http://schemas.openxmlformats.org/officeDocument/2006/relationships/slideLayout" Target="../slideLayouts/slideLayout22.xml"/><Relationship Id="rId4" Type="http://schemas.openxmlformats.org/officeDocument/2006/relationships/image" Target="../media/image29.jpg"/></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9.jpg"/><Relationship Id="rId1" Type="http://schemas.openxmlformats.org/officeDocument/2006/relationships/slideLayout" Target="../slideLayouts/slideLayout2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chart" Target="../charts/char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png"/><Relationship Id="rId7" Type="http://schemas.openxmlformats.org/officeDocument/2006/relationships/image" Target="../media/image39.jpeg"/><Relationship Id="rId2" Type="http://schemas.openxmlformats.org/officeDocument/2006/relationships/image" Target="../media/image34.png"/><Relationship Id="rId1" Type="http://schemas.openxmlformats.org/officeDocument/2006/relationships/slideLayout" Target="../slideLayouts/slideLayout24.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gif"/><Relationship Id="rId1" Type="http://schemas.openxmlformats.org/officeDocument/2006/relationships/slideLayout" Target="../slideLayouts/slideLayout24.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7.png"/><Relationship Id="rId1" Type="http://schemas.openxmlformats.org/officeDocument/2006/relationships/slideLayout" Target="../slideLayouts/slideLayout25.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jpeg"/></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51.WMF"/><Relationship Id="rId1" Type="http://schemas.openxmlformats.org/officeDocument/2006/relationships/slideLayout" Target="../slideLayouts/slideLayout26.xml"/><Relationship Id="rId4" Type="http://schemas.openxmlformats.org/officeDocument/2006/relationships/image" Target="../media/image29.jp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8.jpe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4.svg"/><Relationship Id="rId5" Type="http://schemas.openxmlformats.org/officeDocument/2006/relationships/image" Target="../media/image53.png"/><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hyperlink" Target="http://aka.ms/personalizer" TargetMode="External"/><Relationship Id="rId2" Type="http://schemas.openxmlformats.org/officeDocument/2006/relationships/hyperlink" Target="https://vowpalwabbit.github.io/workshop/" TargetMode="External"/><Relationship Id="rId1" Type="http://schemas.openxmlformats.org/officeDocument/2006/relationships/slideLayout" Target="../slideLayouts/slideLayout4.xml"/><Relationship Id="rId5" Type="http://schemas.openxmlformats.org/officeDocument/2006/relationships/hyperlink" Target="http://hunch.net/~jl/interact.pdf" TargetMode="External"/><Relationship Id="rId4" Type="http://schemas.openxmlformats.org/officeDocument/2006/relationships/hyperlink" Target="http://vowpalwabbit.org/"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7.jpg"/></Relationships>
</file>

<file path=ppt/slides/_rels/slide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2.jpeg"/><Relationship Id="rId7" Type="http://schemas.openxmlformats.org/officeDocument/2006/relationships/image" Target="../media/image23.svg"/><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25.svg"/></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18D7-3B9C-4F16-8A86-337FB9565A6F}"/>
              </a:ext>
            </a:extLst>
          </p:cNvPr>
          <p:cNvSpPr>
            <a:spLocks noGrp="1"/>
          </p:cNvSpPr>
          <p:nvPr>
            <p:ph type="ctrTitle"/>
          </p:nvPr>
        </p:nvSpPr>
        <p:spPr>
          <a:xfrm>
            <a:off x="2583" y="0"/>
            <a:ext cx="12434711" cy="1141965"/>
          </a:xfrm>
        </p:spPr>
        <p:txBody>
          <a:bodyPr>
            <a:noAutofit/>
          </a:bodyPr>
          <a:lstStyle/>
          <a:p>
            <a:r>
              <a:rPr lang="en-US" sz="6600" dirty="0"/>
              <a:t>Real World Reinforcement Learning</a:t>
            </a:r>
          </a:p>
        </p:txBody>
      </p:sp>
      <p:pic>
        <p:nvPicPr>
          <p:cNvPr id="7" name="Picture 6">
            <a:extLst>
              <a:ext uri="{FF2B5EF4-FFF2-40B4-BE49-F238E27FC236}">
                <a16:creationId xmlns:a16="http://schemas.microsoft.com/office/drawing/2014/main" id="{D86B13FA-076D-4C49-B4D6-258495C74D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3037" y="1287462"/>
            <a:ext cx="1615571" cy="2423357"/>
          </a:xfrm>
          <a:prstGeom prst="rect">
            <a:avLst/>
          </a:prstGeom>
        </p:spPr>
      </p:pic>
      <p:sp>
        <p:nvSpPr>
          <p:cNvPr id="9" name="TextBox 8">
            <a:extLst>
              <a:ext uri="{FF2B5EF4-FFF2-40B4-BE49-F238E27FC236}">
                <a16:creationId xmlns:a16="http://schemas.microsoft.com/office/drawing/2014/main" id="{706E381F-0ADD-43B1-BAC8-2C9CC7729757}"/>
              </a:ext>
            </a:extLst>
          </p:cNvPr>
          <p:cNvSpPr txBox="1"/>
          <p:nvPr/>
        </p:nvSpPr>
        <p:spPr>
          <a:xfrm>
            <a:off x="3361975" y="2170428"/>
            <a:ext cx="3124200" cy="657424"/>
          </a:xfrm>
          <a:prstGeom prst="rect">
            <a:avLst/>
          </a:prstGeom>
          <a:noFill/>
        </p:spPr>
        <p:txBody>
          <a:bodyPr wrap="square" rtlCol="0">
            <a:spAutoFit/>
          </a:bodyPr>
          <a:lstStyle/>
          <a:p>
            <a:r>
              <a:rPr lang="en-US" sz="3672" dirty="0"/>
              <a:t>John Langford</a:t>
            </a:r>
          </a:p>
        </p:txBody>
      </p:sp>
      <p:sp>
        <p:nvSpPr>
          <p:cNvPr id="10" name="TextBox 9">
            <a:extLst>
              <a:ext uri="{FF2B5EF4-FFF2-40B4-BE49-F238E27FC236}">
                <a16:creationId xmlns:a16="http://schemas.microsoft.com/office/drawing/2014/main" id="{B4A16817-B3EF-404B-872A-725D087DFFE7}"/>
              </a:ext>
            </a:extLst>
          </p:cNvPr>
          <p:cNvSpPr txBox="1"/>
          <p:nvPr/>
        </p:nvSpPr>
        <p:spPr>
          <a:xfrm>
            <a:off x="3017837" y="4640262"/>
            <a:ext cx="6222217" cy="782971"/>
          </a:xfrm>
          <a:prstGeom prst="rect">
            <a:avLst/>
          </a:prstGeom>
          <a:noFill/>
        </p:spPr>
        <p:txBody>
          <a:bodyPr wrap="none" rtlCol="0">
            <a:spAutoFit/>
          </a:bodyPr>
          <a:lstStyle/>
          <a:p>
            <a:pPr algn="ctr"/>
            <a:r>
              <a:rPr lang="en-US" sz="4488" dirty="0"/>
              <a:t>AI </a:t>
            </a:r>
            <a:r>
              <a:rPr lang="en-US" sz="4488" dirty="0" err="1"/>
              <a:t>Nextcon</a:t>
            </a:r>
            <a:r>
              <a:rPr lang="en-US" sz="4488" dirty="0"/>
              <a:t>, NYC, July 23</a:t>
            </a:r>
          </a:p>
        </p:txBody>
      </p:sp>
      <p:sp>
        <p:nvSpPr>
          <p:cNvPr id="19" name="TextBox 18">
            <a:extLst>
              <a:ext uri="{FF2B5EF4-FFF2-40B4-BE49-F238E27FC236}">
                <a16:creationId xmlns:a16="http://schemas.microsoft.com/office/drawing/2014/main" id="{8687B56D-C74A-4758-83BE-5ADE4EB5EED3}"/>
              </a:ext>
            </a:extLst>
          </p:cNvPr>
          <p:cNvSpPr txBox="1"/>
          <p:nvPr/>
        </p:nvSpPr>
        <p:spPr>
          <a:xfrm>
            <a:off x="850809" y="5569705"/>
            <a:ext cx="10556288" cy="2164247"/>
          </a:xfrm>
          <a:prstGeom prst="rect">
            <a:avLst/>
          </a:prstGeom>
          <a:noFill/>
        </p:spPr>
        <p:txBody>
          <a:bodyPr wrap="none" rtlCol="0">
            <a:spAutoFit/>
          </a:bodyPr>
          <a:lstStyle/>
          <a:p>
            <a:pPr algn="ctr"/>
            <a:r>
              <a:rPr lang="en-US" sz="4488" dirty="0"/>
              <a:t>+Workshop July 25, 9-12 </a:t>
            </a:r>
          </a:p>
          <a:p>
            <a:pPr algn="ctr"/>
            <a:r>
              <a:rPr lang="en-US" sz="4488" dirty="0"/>
              <a:t>https://vowpalwabbit.github.io/workshop/</a:t>
            </a:r>
          </a:p>
          <a:p>
            <a:pPr algn="ctr"/>
            <a:endParaRPr lang="en-US" sz="4488" dirty="0"/>
          </a:p>
        </p:txBody>
      </p:sp>
    </p:spTree>
    <p:extLst>
      <p:ext uri="{BB962C8B-B14F-4D97-AF65-F5344CB8AC3E}">
        <p14:creationId xmlns:p14="http://schemas.microsoft.com/office/powerpoint/2010/main" val="1821403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25023-F467-40D7-8B1C-0A081771D986}"/>
              </a:ext>
            </a:extLst>
          </p:cNvPr>
          <p:cNvSpPr>
            <a:spLocks noGrp="1"/>
          </p:cNvSpPr>
          <p:nvPr>
            <p:ph type="title"/>
          </p:nvPr>
        </p:nvSpPr>
        <p:spPr>
          <a:xfrm>
            <a:off x="6157" y="68262"/>
            <a:ext cx="11370961" cy="762786"/>
          </a:xfrm>
        </p:spPr>
        <p:txBody>
          <a:bodyPr/>
          <a:lstStyle/>
          <a:p>
            <a:r>
              <a:rPr lang="en-US" sz="6600" dirty="0"/>
              <a:t>A standard pipeline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05BF8C16-68DA-4A48-84D9-B79942CA2D8C}"/>
                  </a:ext>
                </a:extLst>
              </p:cNvPr>
              <p:cNvSpPr>
                <a:spLocks noGrp="1"/>
              </p:cNvSpPr>
              <p:nvPr>
                <p:ph type="body" sz="quarter" idx="10"/>
              </p:nvPr>
            </p:nvSpPr>
            <p:spPr>
              <a:xfrm>
                <a:off x="0" y="1476622"/>
                <a:ext cx="12436475" cy="3483646"/>
              </a:xfrm>
            </p:spPr>
            <p:txBody>
              <a:bodyPr/>
              <a:lstStyle/>
              <a:p>
                <a:pPr marL="757735" indent="-757735">
                  <a:buFont typeface="+mj-lt"/>
                  <a:buAutoNum type="arabicPeriod"/>
                </a:pPr>
                <a:r>
                  <a:rPr lang="en-US" sz="4000" dirty="0">
                    <a:latin typeface="+mn-lt"/>
                  </a:rPr>
                  <a:t>Collect </a:t>
                </a:r>
                <a14:m>
                  <m:oMath xmlns:m="http://schemas.openxmlformats.org/officeDocument/2006/math">
                    <m:r>
                      <a:rPr lang="en-US" sz="4000" b="0" i="1" smtClean="0">
                        <a:solidFill>
                          <a:schemeClr val="tx2"/>
                        </a:solidFill>
                        <a:latin typeface="Cambria Math" panose="02040503050406030204" pitchFamily="18" charset="0"/>
                      </a:rPr>
                      <m:t>(</m:t>
                    </m:r>
                    <m:r>
                      <a:rPr lang="en-US" sz="4000" b="0" i="1" smtClean="0">
                        <a:solidFill>
                          <a:schemeClr val="tx2"/>
                        </a:solidFill>
                        <a:latin typeface="Cambria Math" panose="02040503050406030204" pitchFamily="18" charset="0"/>
                      </a:rPr>
                      <m:t>𝑢𝑠𝑒𝑟</m:t>
                    </m:r>
                    <m:r>
                      <a:rPr lang="en-US" sz="4000" b="0" i="1" smtClean="0">
                        <a:solidFill>
                          <a:schemeClr val="tx2"/>
                        </a:solidFill>
                        <a:latin typeface="Cambria Math" panose="02040503050406030204" pitchFamily="18" charset="0"/>
                      </a:rPr>
                      <m:t>, </m:t>
                    </m:r>
                    <m:r>
                      <a:rPr lang="en-US" sz="4000" b="0" i="1" smtClean="0">
                        <a:solidFill>
                          <a:schemeClr val="tx2"/>
                        </a:solidFill>
                        <a:latin typeface="Cambria Math" panose="02040503050406030204" pitchFamily="18" charset="0"/>
                      </a:rPr>
                      <m:t>𝑎𝑟𝑡𝑖𝑐𝑙𝑒</m:t>
                    </m:r>
                    <m:r>
                      <a:rPr lang="en-US" sz="4000" b="0" i="1" smtClean="0">
                        <a:solidFill>
                          <a:schemeClr val="tx2"/>
                        </a:solidFill>
                        <a:latin typeface="Cambria Math" panose="02040503050406030204" pitchFamily="18" charset="0"/>
                      </a:rPr>
                      <m:t>, </m:t>
                    </m:r>
                    <m:r>
                      <a:rPr lang="en-US" sz="4000" b="0" i="1" smtClean="0">
                        <a:solidFill>
                          <a:srgbClr val="00B050"/>
                        </a:solidFill>
                        <a:latin typeface="Cambria Math" panose="02040503050406030204" pitchFamily="18" charset="0"/>
                      </a:rPr>
                      <m:t>𝑐𝑙𝑖𝑐𝑘</m:t>
                    </m:r>
                    <m:r>
                      <a:rPr lang="en-US" sz="4000" b="0" i="1" smtClean="0">
                        <a:solidFill>
                          <a:schemeClr val="tx2"/>
                        </a:solidFill>
                        <a:latin typeface="Cambria Math" panose="02040503050406030204" pitchFamily="18" charset="0"/>
                      </a:rPr>
                      <m:t>)</m:t>
                    </m:r>
                  </m:oMath>
                </a14:m>
                <a:r>
                  <a:rPr lang="en-US" sz="4000" dirty="0">
                    <a:latin typeface="+mn-lt"/>
                  </a:rPr>
                  <a:t> information.</a:t>
                </a:r>
              </a:p>
              <a:p>
                <a:pPr marL="757735" indent="-757735">
                  <a:buFont typeface="+mj-lt"/>
                  <a:buAutoNum type="arabicPeriod"/>
                </a:pPr>
                <a:r>
                  <a:rPr lang="en-US" sz="4000" dirty="0">
                    <a:latin typeface="+mn-lt"/>
                  </a:rPr>
                  <a:t>Learn </a:t>
                </a:r>
                <a14:m>
                  <m:oMath xmlns:m="http://schemas.openxmlformats.org/officeDocument/2006/math">
                    <m:acc>
                      <m:accPr>
                        <m:chr m:val="̂"/>
                        <m:ctrlPr>
                          <a:rPr lang="en-US" sz="4000" b="0" i="1" smtClean="0">
                            <a:solidFill>
                              <a:schemeClr val="tx2"/>
                            </a:solidFill>
                            <a:latin typeface="Cambria Math" panose="02040503050406030204" pitchFamily="18" charset="0"/>
                          </a:rPr>
                        </m:ctrlPr>
                      </m:accPr>
                      <m:e>
                        <m:r>
                          <a:rPr lang="en-US" sz="4000" b="0" i="1" smtClean="0">
                            <a:solidFill>
                              <a:srgbClr val="00B050"/>
                            </a:solidFill>
                            <a:latin typeface="Cambria Math" panose="02040503050406030204" pitchFamily="18" charset="0"/>
                          </a:rPr>
                          <m:t>𝑃</m:t>
                        </m:r>
                      </m:e>
                    </m:acc>
                    <m:d>
                      <m:dPr>
                        <m:endChr m:val="|"/>
                        <m:ctrlPr>
                          <a:rPr lang="en-US" sz="4000" b="0" i="1" smtClean="0">
                            <a:solidFill>
                              <a:schemeClr val="tx2"/>
                            </a:solidFill>
                            <a:latin typeface="Cambria Math" panose="02040503050406030204" pitchFamily="18" charset="0"/>
                          </a:rPr>
                        </m:ctrlPr>
                      </m:dPr>
                      <m:e>
                        <m:r>
                          <a:rPr lang="en-US" sz="4000" b="0" i="1" smtClean="0">
                            <a:solidFill>
                              <a:srgbClr val="00B050"/>
                            </a:solidFill>
                            <a:latin typeface="Cambria Math" panose="02040503050406030204" pitchFamily="18" charset="0"/>
                          </a:rPr>
                          <m:t>𝑐𝑙𝑖𝑐𝑘</m:t>
                        </m:r>
                      </m:e>
                    </m:d>
                    <m:r>
                      <a:rPr lang="en-US" sz="4000" b="0" i="1" smtClean="0">
                        <a:solidFill>
                          <a:schemeClr val="tx2"/>
                        </a:solidFill>
                        <a:latin typeface="Cambria Math" panose="02040503050406030204" pitchFamily="18" charset="0"/>
                      </a:rPr>
                      <m:t>𝑢𝑠𝑒𝑟</m:t>
                    </m:r>
                    <m:r>
                      <a:rPr lang="en-US" sz="4000" b="0" i="1" smtClean="0">
                        <a:solidFill>
                          <a:schemeClr val="tx2"/>
                        </a:solidFill>
                        <a:latin typeface="Cambria Math" panose="02040503050406030204" pitchFamily="18" charset="0"/>
                      </a:rPr>
                      <m:t>,</m:t>
                    </m:r>
                    <m:r>
                      <a:rPr lang="en-US" sz="4000" b="0" i="1" smtClean="0">
                        <a:solidFill>
                          <a:schemeClr val="tx2"/>
                        </a:solidFill>
                        <a:latin typeface="Cambria Math" panose="02040503050406030204" pitchFamily="18" charset="0"/>
                      </a:rPr>
                      <m:t>𝑎𝑟𝑡𝑖𝑐𝑙𝑒</m:t>
                    </m:r>
                    <m:r>
                      <a:rPr lang="en-US" sz="4000" b="0" i="1" smtClean="0">
                        <a:solidFill>
                          <a:schemeClr val="tx2"/>
                        </a:solidFill>
                        <a:latin typeface="Cambria Math" panose="02040503050406030204" pitchFamily="18" charset="0"/>
                      </a:rPr>
                      <m:t>)</m:t>
                    </m:r>
                  </m:oMath>
                </a14:m>
                <a:endParaRPr lang="en-US" sz="4000" dirty="0">
                  <a:latin typeface="+mn-lt"/>
                </a:endParaRPr>
              </a:p>
              <a:p>
                <a:pPr marL="757735" indent="-757735">
                  <a:buFont typeface="+mj-lt"/>
                  <a:buAutoNum type="arabicPeriod"/>
                </a:pPr>
                <a:r>
                  <a:rPr lang="en-US" sz="4000" dirty="0">
                    <a:latin typeface="+mn-lt"/>
                  </a:rPr>
                  <a:t>Act </a:t>
                </a:r>
                <a:r>
                  <a:rPr lang="en-US" sz="4000" dirty="0"/>
                  <a:t>with best</a:t>
                </a:r>
                <a:r>
                  <a:rPr lang="en-US" sz="4000" dirty="0">
                    <a:solidFill>
                      <a:schemeClr val="tx2"/>
                    </a:solidFill>
                  </a:rPr>
                  <a:t> </a:t>
                </a:r>
                <a14:m>
                  <m:oMath xmlns:m="http://schemas.openxmlformats.org/officeDocument/2006/math">
                    <m:r>
                      <a:rPr lang="en-US" sz="4000" i="1">
                        <a:solidFill>
                          <a:schemeClr val="tx2"/>
                        </a:solidFill>
                        <a:latin typeface="Cambria Math" panose="02040503050406030204" pitchFamily="18" charset="0"/>
                      </a:rPr>
                      <m:t>𝑎𝑟𝑡𝑖𝑐𝑙𝑒</m:t>
                    </m:r>
                  </m:oMath>
                </a14:m>
                <a:r>
                  <a:rPr lang="en-US" sz="4000" dirty="0"/>
                  <a:t> from </a:t>
                </a:r>
                <a14:m>
                  <m:oMath xmlns:m="http://schemas.openxmlformats.org/officeDocument/2006/math">
                    <m:acc>
                      <m:accPr>
                        <m:chr m:val="̂"/>
                        <m:ctrlPr>
                          <a:rPr lang="en-US" sz="4000" b="0" i="1" smtClean="0">
                            <a:solidFill>
                              <a:schemeClr val="tx2"/>
                            </a:solidFill>
                            <a:latin typeface="Cambria Math" panose="02040503050406030204" pitchFamily="18" charset="0"/>
                          </a:rPr>
                        </m:ctrlPr>
                      </m:accPr>
                      <m:e>
                        <m:r>
                          <a:rPr lang="en-US" sz="4000" b="0" i="1" smtClean="0">
                            <a:solidFill>
                              <a:srgbClr val="00B050"/>
                            </a:solidFill>
                            <a:latin typeface="Cambria Math" panose="02040503050406030204" pitchFamily="18" charset="0"/>
                          </a:rPr>
                          <m:t>𝑃</m:t>
                        </m:r>
                      </m:e>
                    </m:acc>
                    <m:r>
                      <a:rPr lang="en-US" sz="4000" b="0" i="1" smtClean="0">
                        <a:solidFill>
                          <a:schemeClr val="tx2"/>
                        </a:solidFill>
                        <a:latin typeface="Cambria Math" panose="02040503050406030204" pitchFamily="18" charset="0"/>
                      </a:rPr>
                      <m:t>(</m:t>
                    </m:r>
                    <m:r>
                      <a:rPr lang="en-US" sz="4000" b="0" i="1" smtClean="0">
                        <a:solidFill>
                          <a:srgbClr val="00B050"/>
                        </a:solidFill>
                        <a:latin typeface="Cambria Math" panose="02040503050406030204" pitchFamily="18" charset="0"/>
                      </a:rPr>
                      <m:t>𝑐𝑙𝑖𝑐𝑘</m:t>
                    </m:r>
                    <m:r>
                      <a:rPr lang="en-US" sz="4000" b="0" i="1" smtClean="0">
                        <a:solidFill>
                          <a:schemeClr val="tx2"/>
                        </a:solidFill>
                        <a:latin typeface="Cambria Math" panose="02040503050406030204" pitchFamily="18" charset="0"/>
                      </a:rPr>
                      <m:t>|</m:t>
                    </m:r>
                    <m:r>
                      <a:rPr lang="en-US" sz="4000" b="0" i="1" smtClean="0">
                        <a:solidFill>
                          <a:schemeClr val="tx2"/>
                        </a:solidFill>
                        <a:latin typeface="Cambria Math" panose="02040503050406030204" pitchFamily="18" charset="0"/>
                      </a:rPr>
                      <m:t>𝑢𝑠𝑒𝑟</m:t>
                    </m:r>
                    <m:r>
                      <a:rPr lang="en-US" sz="4000" b="0" i="1" smtClean="0">
                        <a:solidFill>
                          <a:schemeClr val="tx2"/>
                        </a:solidFill>
                        <a:latin typeface="Cambria Math" panose="02040503050406030204" pitchFamily="18" charset="0"/>
                      </a:rPr>
                      <m:t>,</m:t>
                    </m:r>
                    <m:r>
                      <a:rPr lang="en-US" sz="4000" b="0" i="1" smtClean="0">
                        <a:solidFill>
                          <a:schemeClr val="tx2"/>
                        </a:solidFill>
                        <a:latin typeface="Cambria Math" panose="02040503050406030204" pitchFamily="18" charset="0"/>
                      </a:rPr>
                      <m:t>𝑎𝑟𝑡𝑖𝑐𝑙𝑒</m:t>
                    </m:r>
                    <m:r>
                      <a:rPr lang="en-US" sz="4000" b="0" i="1" smtClean="0">
                        <a:solidFill>
                          <a:schemeClr val="tx2"/>
                        </a:solidFill>
                        <a:latin typeface="Cambria Math" panose="02040503050406030204" pitchFamily="18" charset="0"/>
                      </a:rPr>
                      <m:t>)</m:t>
                    </m:r>
                  </m:oMath>
                </a14:m>
                <a:endParaRPr lang="en-US" sz="4000" dirty="0">
                  <a:latin typeface="+mn-lt"/>
                </a:endParaRPr>
              </a:p>
              <a:p>
                <a:pPr marL="757735" indent="-757735">
                  <a:buFont typeface="+mj-lt"/>
                  <a:buAutoNum type="arabicPeriod"/>
                </a:pPr>
                <a:r>
                  <a:rPr lang="en-US" sz="4000" dirty="0">
                    <a:latin typeface="+mn-lt"/>
                  </a:rPr>
                  <a:t>Deploy in A/B test for 2 weeks</a:t>
                </a:r>
              </a:p>
              <a:p>
                <a:pPr marL="757735" indent="-757735">
                  <a:buFont typeface="+mj-lt"/>
                  <a:buAutoNum type="arabicPeriod"/>
                </a:pPr>
                <a:r>
                  <a:rPr lang="en-US" sz="4000" dirty="0">
                    <a:latin typeface="+mn-lt"/>
                  </a:rPr>
                  <a:t>A/B </a:t>
                </a:r>
                <a:r>
                  <a:rPr lang="en-US" sz="4000" dirty="0">
                    <a:solidFill>
                      <a:srgbClr val="FF0000"/>
                    </a:solidFill>
                    <a:latin typeface="+mn-lt"/>
                  </a:rPr>
                  <a:t>test fails </a:t>
                </a:r>
                <a:r>
                  <a:rPr lang="en-US" sz="4000" dirty="0">
                    <a:solidFill>
                      <a:srgbClr val="FF0000"/>
                    </a:solidFill>
                    <a:latin typeface="+mn-lt"/>
                    <a:sym typeface="Wingdings" panose="05000000000000000000" pitchFamily="2" charset="2"/>
                  </a:rPr>
                  <a:t> </a:t>
                </a:r>
                <a:r>
                  <a:rPr lang="en-US" sz="4000" dirty="0">
                    <a:solidFill>
                      <a:srgbClr val="000000"/>
                    </a:solidFill>
                    <a:latin typeface="+mn-lt"/>
                    <a:sym typeface="Wingdings" panose="05000000000000000000" pitchFamily="2" charset="2"/>
                  </a:rPr>
                  <a:t>Why?</a:t>
                </a:r>
              </a:p>
            </p:txBody>
          </p:sp>
        </mc:Choice>
        <mc:Fallback xmlns="">
          <p:sp>
            <p:nvSpPr>
              <p:cNvPr id="3" name="Text Placeholder 2">
                <a:extLst>
                  <a:ext uri="{FF2B5EF4-FFF2-40B4-BE49-F238E27FC236}">
                    <a16:creationId xmlns:a16="http://schemas.microsoft.com/office/drawing/2014/main" id="{05BF8C16-68DA-4A48-84D9-B79942CA2D8C}"/>
                  </a:ext>
                </a:extLst>
              </p:cNvPr>
              <p:cNvSpPr>
                <a:spLocks noGrp="1" noRot="1" noChangeAspect="1" noMove="1" noResize="1" noEditPoints="1" noAdjustHandles="1" noChangeArrowheads="1" noChangeShapeType="1" noTextEdit="1"/>
              </p:cNvSpPr>
              <p:nvPr>
                <p:ph type="body" sz="quarter" idx="10"/>
              </p:nvPr>
            </p:nvSpPr>
            <p:spPr>
              <a:xfrm>
                <a:off x="0" y="1476622"/>
                <a:ext cx="12436475" cy="3483646"/>
              </a:xfrm>
              <a:blipFill>
                <a:blip r:embed="rId2"/>
                <a:stretch>
                  <a:fillRect b="-5245"/>
                </a:stretch>
              </a:blipFill>
            </p:spPr>
            <p:txBody>
              <a:bodyPr/>
              <a:lstStyle/>
              <a:p>
                <a:r>
                  <a:rPr lang="en-US">
                    <a:noFill/>
                  </a:rPr>
                  <a:t> </a:t>
                </a:r>
              </a:p>
            </p:txBody>
          </p:sp>
        </mc:Fallback>
      </mc:AlternateContent>
    </p:spTree>
    <p:extLst>
      <p:ext uri="{BB962C8B-B14F-4D97-AF65-F5344CB8AC3E}">
        <p14:creationId xmlns:p14="http://schemas.microsoft.com/office/powerpoint/2010/main" val="163992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4157E-736A-49ED-B658-AE6E7DA7E8A4}"/>
              </a:ext>
            </a:extLst>
          </p:cNvPr>
          <p:cNvSpPr>
            <a:spLocks noGrp="1"/>
          </p:cNvSpPr>
          <p:nvPr>
            <p:ph type="title"/>
          </p:nvPr>
        </p:nvSpPr>
        <p:spPr>
          <a:xfrm>
            <a:off x="0" y="72956"/>
            <a:ext cx="10724938" cy="1351952"/>
          </a:xfrm>
        </p:spPr>
        <p:txBody>
          <a:bodyPr>
            <a:normAutofit/>
          </a:bodyPr>
          <a:lstStyle/>
          <a:p>
            <a:r>
              <a:rPr lang="en-US" sz="6600" dirty="0">
                <a:latin typeface="Segoe UI Light" panose="020B0502040204020203" pitchFamily="34" charset="0"/>
                <a:cs typeface="Segoe UI Light" panose="020B0502040204020203" pitchFamily="34" charset="0"/>
              </a:rPr>
              <a:t>Q: What goes wrong?</a:t>
            </a:r>
          </a:p>
        </p:txBody>
      </p:sp>
      <p:sp>
        <p:nvSpPr>
          <p:cNvPr id="4" name="Title 1">
            <a:extLst>
              <a:ext uri="{FF2B5EF4-FFF2-40B4-BE49-F238E27FC236}">
                <a16:creationId xmlns:a16="http://schemas.microsoft.com/office/drawing/2014/main" id="{F9BF81FE-1C9F-4CDC-8C87-31BD3057922E}"/>
              </a:ext>
            </a:extLst>
          </p:cNvPr>
          <p:cNvSpPr txBox="1">
            <a:spLocks/>
          </p:cNvSpPr>
          <p:nvPr/>
        </p:nvSpPr>
        <p:spPr>
          <a:xfrm>
            <a:off x="910839" y="4377952"/>
            <a:ext cx="10559324" cy="135195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a:latin typeface="Segoe UI Semilight" panose="020B0402040204020203" pitchFamily="34" charset="0"/>
                <a:cs typeface="Segoe UI Semilight" panose="020B0402040204020203" pitchFamily="34" charset="0"/>
              </a:rPr>
              <a:t>A: Need Right Signal for Right Answer</a:t>
            </a:r>
          </a:p>
        </p:txBody>
      </p:sp>
      <p:sp>
        <p:nvSpPr>
          <p:cNvPr id="3" name="TextBox 2">
            <a:extLst>
              <a:ext uri="{FF2B5EF4-FFF2-40B4-BE49-F238E27FC236}">
                <a16:creationId xmlns:a16="http://schemas.microsoft.com/office/drawing/2014/main" id="{1AEA7CFF-4B15-4736-BA69-0F59E23C6B7C}"/>
              </a:ext>
            </a:extLst>
          </p:cNvPr>
          <p:cNvSpPr txBox="1"/>
          <p:nvPr/>
        </p:nvSpPr>
        <p:spPr>
          <a:xfrm>
            <a:off x="122237" y="1744662"/>
            <a:ext cx="12136528" cy="830997"/>
          </a:xfrm>
          <a:prstGeom prst="rect">
            <a:avLst/>
          </a:prstGeom>
          <a:noFill/>
        </p:spPr>
        <p:txBody>
          <a:bodyPr wrap="none" rtlCol="0">
            <a:spAutoFit/>
          </a:bodyPr>
          <a:lstStyle/>
          <a:p>
            <a:r>
              <a:rPr lang="en-US" sz="4800" dirty="0">
                <a:cs typeface="Segoe UI Light" panose="020B0502040204020203" pitchFamily="34" charset="0"/>
              </a:rPr>
              <a:t>Is Ukraine                  interesting to John       ?</a:t>
            </a:r>
          </a:p>
        </p:txBody>
      </p:sp>
      <p:pic>
        <p:nvPicPr>
          <p:cNvPr id="6" name="Picture 5">
            <a:extLst>
              <a:ext uri="{FF2B5EF4-FFF2-40B4-BE49-F238E27FC236}">
                <a16:creationId xmlns:a16="http://schemas.microsoft.com/office/drawing/2014/main" id="{D7AC0A60-A4BE-419E-A2F2-040E9FDD03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5437" y="1302058"/>
            <a:ext cx="2864255" cy="2993147"/>
          </a:xfrm>
          <a:prstGeom prst="rect">
            <a:avLst/>
          </a:prstGeom>
        </p:spPr>
      </p:pic>
      <p:pic>
        <p:nvPicPr>
          <p:cNvPr id="8" name="Picture 7">
            <a:extLst>
              <a:ext uri="{FF2B5EF4-FFF2-40B4-BE49-F238E27FC236}">
                <a16:creationId xmlns:a16="http://schemas.microsoft.com/office/drawing/2014/main" id="{1E9867AA-37E0-41C1-BFE5-FD1DBAE033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4938" y="1544791"/>
            <a:ext cx="1050468" cy="1575702"/>
          </a:xfrm>
          <a:prstGeom prst="rect">
            <a:avLst/>
          </a:prstGeom>
        </p:spPr>
      </p:pic>
    </p:spTree>
    <p:extLst>
      <p:ext uri="{BB962C8B-B14F-4D97-AF65-F5344CB8AC3E}">
        <p14:creationId xmlns:p14="http://schemas.microsoft.com/office/powerpoint/2010/main" val="234694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9B841F7-242F-4E1E-BFCE-32151FF04FD8}"/>
              </a:ext>
            </a:extLst>
          </p:cNvPr>
          <p:cNvSpPr txBox="1">
            <a:spLocks/>
          </p:cNvSpPr>
          <p:nvPr/>
        </p:nvSpPr>
        <p:spPr>
          <a:xfrm>
            <a:off x="13284" y="9024"/>
            <a:ext cx="7805153" cy="804467"/>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3600" b="0" kern="1200" cap="none" spc="-102" baseline="0" dirty="0" smtClean="0">
                <a:ln w="3175">
                  <a:noFill/>
                </a:ln>
                <a:solidFill>
                  <a:schemeClr val="tx2"/>
                </a:solidFill>
                <a:effectLst/>
                <a:latin typeface="+mj-lt"/>
                <a:ea typeface="+mn-ea"/>
                <a:cs typeface="Segoe UI" pitchFamily="34" charset="0"/>
              </a:defRPr>
            </a:lvl1pPr>
          </a:lstStyle>
          <a:p>
            <a:r>
              <a:rPr lang="en-US" sz="6600" dirty="0">
                <a:solidFill>
                  <a:srgbClr val="505050"/>
                </a:solidFill>
                <a:cs typeface="Segoe UI Light" panose="020B0502040204020203" pitchFamily="34" charset="0"/>
              </a:rPr>
              <a:t>What goes wrong?</a:t>
            </a:r>
          </a:p>
        </p:txBody>
      </p:sp>
      <p:pic>
        <p:nvPicPr>
          <p:cNvPr id="9" name="Picture 8">
            <a:extLst>
              <a:ext uri="{FF2B5EF4-FFF2-40B4-BE49-F238E27FC236}">
                <a16:creationId xmlns:a16="http://schemas.microsoft.com/office/drawing/2014/main" id="{869FB1DF-3A40-447B-B468-D8B15E6F73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3833" y="2864291"/>
            <a:ext cx="2612582" cy="1991899"/>
          </a:xfrm>
          <a:prstGeom prst="rect">
            <a:avLst/>
          </a:prstGeom>
        </p:spPr>
      </p:pic>
      <p:pic>
        <p:nvPicPr>
          <p:cNvPr id="10" name="Picture 9">
            <a:extLst>
              <a:ext uri="{FF2B5EF4-FFF2-40B4-BE49-F238E27FC236}">
                <a16:creationId xmlns:a16="http://schemas.microsoft.com/office/drawing/2014/main" id="{14E71656-FC30-4943-858D-F4E3D9D6A4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84112" y="596548"/>
            <a:ext cx="2857120" cy="2178341"/>
          </a:xfrm>
          <a:prstGeom prst="rect">
            <a:avLst/>
          </a:prstGeom>
        </p:spPr>
      </p:pic>
      <p:sp>
        <p:nvSpPr>
          <p:cNvPr id="11" name="TextBox 10">
            <a:extLst>
              <a:ext uri="{FF2B5EF4-FFF2-40B4-BE49-F238E27FC236}">
                <a16:creationId xmlns:a16="http://schemas.microsoft.com/office/drawing/2014/main" id="{1EC35A23-E5CA-47CC-8E45-8EAEDA9C32EE}"/>
              </a:ext>
            </a:extLst>
          </p:cNvPr>
          <p:cNvSpPr txBox="1"/>
          <p:nvPr/>
        </p:nvSpPr>
        <p:spPr>
          <a:xfrm>
            <a:off x="152690" y="1262900"/>
            <a:ext cx="9613887" cy="670512"/>
          </a:xfrm>
          <a:prstGeom prst="rect">
            <a:avLst/>
          </a:prstGeom>
          <a:noFill/>
        </p:spPr>
        <p:txBody>
          <a:bodyPr wrap="none" rtlCol="0">
            <a:spAutoFit/>
          </a:bodyPr>
          <a:lstStyle/>
          <a:p>
            <a:r>
              <a:rPr lang="en-US" sz="3672">
                <a:latin typeface="Segoe UI Light" panose="020B0502040204020203" pitchFamily="34" charset="0"/>
                <a:cs typeface="Segoe UI Light" panose="020B0502040204020203" pitchFamily="34" charset="0"/>
              </a:rPr>
              <a:t>What is the probability of click on a food article</a:t>
            </a:r>
          </a:p>
        </p:txBody>
      </p:sp>
      <p:sp>
        <p:nvSpPr>
          <p:cNvPr id="12" name="TextBox 11">
            <a:extLst>
              <a:ext uri="{FF2B5EF4-FFF2-40B4-BE49-F238E27FC236}">
                <a16:creationId xmlns:a16="http://schemas.microsoft.com/office/drawing/2014/main" id="{172083C8-900B-45F2-AD2E-1D5CEF6EFDB8}"/>
              </a:ext>
            </a:extLst>
          </p:cNvPr>
          <p:cNvSpPr txBox="1"/>
          <p:nvPr/>
        </p:nvSpPr>
        <p:spPr>
          <a:xfrm>
            <a:off x="118898" y="3441241"/>
            <a:ext cx="6978012" cy="670512"/>
          </a:xfrm>
          <a:prstGeom prst="rect">
            <a:avLst/>
          </a:prstGeom>
          <a:noFill/>
        </p:spPr>
        <p:txBody>
          <a:bodyPr wrap="none" rtlCol="0">
            <a:spAutoFit/>
          </a:bodyPr>
          <a:lstStyle/>
          <a:p>
            <a:r>
              <a:rPr lang="en-US" sz="3672">
                <a:latin typeface="Segoe UI Light" panose="020B0502040204020203" pitchFamily="34" charset="0"/>
                <a:cs typeface="Segoe UI Light" panose="020B0502040204020203" pitchFamily="34" charset="0"/>
              </a:rPr>
              <a:t>If you only display a space article?</a:t>
            </a:r>
          </a:p>
        </p:txBody>
      </p:sp>
      <p:sp>
        <p:nvSpPr>
          <p:cNvPr id="13" name="TextBox 12">
            <a:extLst>
              <a:ext uri="{FF2B5EF4-FFF2-40B4-BE49-F238E27FC236}">
                <a16:creationId xmlns:a16="http://schemas.microsoft.com/office/drawing/2014/main" id="{4C4E2693-E2AD-48F2-BA6C-4933FD6DD01B}"/>
              </a:ext>
            </a:extLst>
          </p:cNvPr>
          <p:cNvSpPr txBox="1"/>
          <p:nvPr/>
        </p:nvSpPr>
        <p:spPr>
          <a:xfrm>
            <a:off x="1267702" y="5103540"/>
            <a:ext cx="8005588" cy="670512"/>
          </a:xfrm>
          <a:prstGeom prst="rect">
            <a:avLst/>
          </a:prstGeom>
          <a:noFill/>
        </p:spPr>
        <p:txBody>
          <a:bodyPr wrap="none" rtlCol="0">
            <a:spAutoFit/>
          </a:bodyPr>
          <a:lstStyle/>
          <a:p>
            <a:r>
              <a:rPr lang="en-US" sz="3672">
                <a:latin typeface="Segoe UI Light" panose="020B0502040204020203" pitchFamily="34" charset="0"/>
                <a:cs typeface="Segoe UI Light" panose="020B0502040204020203" pitchFamily="34" charset="0"/>
              </a:rPr>
              <a:t>We must avoid “self-fulfilling prophecy”</a:t>
            </a:r>
          </a:p>
        </p:txBody>
      </p:sp>
      <p:pic>
        <p:nvPicPr>
          <p:cNvPr id="8" name="Picture 7">
            <a:extLst>
              <a:ext uri="{FF2B5EF4-FFF2-40B4-BE49-F238E27FC236}">
                <a16:creationId xmlns:a16="http://schemas.microsoft.com/office/drawing/2014/main" id="{3F6A0A0D-9119-4435-A8D7-1E192C9143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49177" y="5200534"/>
            <a:ext cx="674475" cy="514237"/>
          </a:xfrm>
          <a:prstGeom prst="rect">
            <a:avLst/>
          </a:prstGeom>
        </p:spPr>
      </p:pic>
      <p:pic>
        <p:nvPicPr>
          <p:cNvPr id="14" name="Picture 13">
            <a:extLst>
              <a:ext uri="{FF2B5EF4-FFF2-40B4-BE49-F238E27FC236}">
                <a16:creationId xmlns:a16="http://schemas.microsoft.com/office/drawing/2014/main" id="{5BD75EC6-C588-4461-9619-51A8CB6813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26713" y="4882060"/>
            <a:ext cx="674475" cy="514237"/>
          </a:xfrm>
          <a:prstGeom prst="rect">
            <a:avLst/>
          </a:prstGeom>
        </p:spPr>
      </p:pic>
      <p:pic>
        <p:nvPicPr>
          <p:cNvPr id="15" name="Picture 14">
            <a:extLst>
              <a:ext uri="{FF2B5EF4-FFF2-40B4-BE49-F238E27FC236}">
                <a16:creationId xmlns:a16="http://schemas.microsoft.com/office/drawing/2014/main" id="{88B138E1-5B9D-4B1C-80F4-A88A727EB4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30867" y="5451135"/>
            <a:ext cx="674475" cy="514237"/>
          </a:xfrm>
          <a:prstGeom prst="rect">
            <a:avLst/>
          </a:prstGeom>
        </p:spPr>
      </p:pic>
      <p:pic>
        <p:nvPicPr>
          <p:cNvPr id="16" name="Picture 15">
            <a:extLst>
              <a:ext uri="{FF2B5EF4-FFF2-40B4-BE49-F238E27FC236}">
                <a16:creationId xmlns:a16="http://schemas.microsoft.com/office/drawing/2014/main" id="{FE41723F-0981-443C-A373-BDA4C9F4C3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67012" y="4900874"/>
            <a:ext cx="674475" cy="514237"/>
          </a:xfrm>
          <a:prstGeom prst="rect">
            <a:avLst/>
          </a:prstGeom>
        </p:spPr>
      </p:pic>
      <p:pic>
        <p:nvPicPr>
          <p:cNvPr id="17" name="Picture 16">
            <a:extLst>
              <a:ext uri="{FF2B5EF4-FFF2-40B4-BE49-F238E27FC236}">
                <a16:creationId xmlns:a16="http://schemas.microsoft.com/office/drawing/2014/main" id="{24E7AA79-88D9-4D70-9632-CE207A43A6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9707" y="5457652"/>
            <a:ext cx="674475" cy="514237"/>
          </a:xfrm>
          <a:prstGeom prst="rect">
            <a:avLst/>
          </a:prstGeom>
        </p:spPr>
      </p:pic>
      <p:cxnSp>
        <p:nvCxnSpPr>
          <p:cNvPr id="3" name="Straight Arrow Connector 2">
            <a:extLst>
              <a:ext uri="{FF2B5EF4-FFF2-40B4-BE49-F238E27FC236}">
                <a16:creationId xmlns:a16="http://schemas.microsoft.com/office/drawing/2014/main" id="{DA78F5C2-5010-4877-911D-5302488DC75A}"/>
              </a:ext>
            </a:extLst>
          </p:cNvPr>
          <p:cNvCxnSpPr>
            <a:cxnSpLocks/>
            <a:stCxn id="8" idx="3"/>
          </p:cNvCxnSpPr>
          <p:nvPr/>
        </p:nvCxnSpPr>
        <p:spPr>
          <a:xfrm>
            <a:off x="9923652" y="5457652"/>
            <a:ext cx="503061" cy="0"/>
          </a:xfrm>
          <a:prstGeom prst="straightConnector1">
            <a:avLst/>
          </a:prstGeom>
          <a:ln w="762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182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BA28CC2-AE83-4927-B465-944BF05C9DEF}"/>
              </a:ext>
            </a:extLst>
          </p:cNvPr>
          <p:cNvSpPr txBox="1">
            <a:spLocks/>
          </p:cNvSpPr>
          <p:nvPr/>
        </p:nvSpPr>
        <p:spPr>
          <a:xfrm>
            <a:off x="2162000" y="5096901"/>
            <a:ext cx="8264633" cy="1351568"/>
          </a:xfrm>
          <a:prstGeom prst="rect">
            <a:avLst/>
          </a:prstGeom>
        </p:spPr>
        <p:txBody>
          <a:bodyPr vert="horz" lIns="93234" tIns="46616" rIns="93234" bIns="46616"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99">
                <a:latin typeface="Segoe UI Light" panose="020B0502040204020203" pitchFamily="34" charset="0"/>
                <a:cs typeface="Segoe UI Light" panose="020B0502040204020203" pitchFamily="34" charset="0"/>
              </a:rPr>
              <a:t>The world changes!</a:t>
            </a:r>
          </a:p>
        </p:txBody>
      </p:sp>
      <p:graphicFrame>
        <p:nvGraphicFramePr>
          <p:cNvPr id="7" name="Chart 6">
            <a:extLst>
              <a:ext uri="{FF2B5EF4-FFF2-40B4-BE49-F238E27FC236}">
                <a16:creationId xmlns:a16="http://schemas.microsoft.com/office/drawing/2014/main" id="{3F238843-8432-4BEB-B985-8053C4B73EA2}"/>
              </a:ext>
            </a:extLst>
          </p:cNvPr>
          <p:cNvGraphicFramePr/>
          <p:nvPr/>
        </p:nvGraphicFramePr>
        <p:xfrm>
          <a:off x="2302457" y="1084122"/>
          <a:ext cx="7831561" cy="4181875"/>
        </p:xfrm>
        <a:graphic>
          <a:graphicData uri="http://schemas.openxmlformats.org/drawingml/2006/chart">
            <c:chart xmlns:c="http://schemas.openxmlformats.org/drawingml/2006/chart" xmlns:r="http://schemas.openxmlformats.org/officeDocument/2006/relationships" r:id="rId3"/>
          </a:graphicData>
        </a:graphic>
      </p:graphicFrame>
      <p:sp>
        <p:nvSpPr>
          <p:cNvPr id="6" name="Title 1">
            <a:extLst>
              <a:ext uri="{FF2B5EF4-FFF2-40B4-BE49-F238E27FC236}">
                <a16:creationId xmlns:a16="http://schemas.microsoft.com/office/drawing/2014/main" id="{101DA144-EAA2-4B89-8BA8-F31F4ACEC891}"/>
              </a:ext>
            </a:extLst>
          </p:cNvPr>
          <p:cNvSpPr txBox="1">
            <a:spLocks/>
          </p:cNvSpPr>
          <p:nvPr/>
        </p:nvSpPr>
        <p:spPr>
          <a:xfrm>
            <a:off x="13284" y="9024"/>
            <a:ext cx="8795753" cy="804467"/>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3600" b="0" kern="1200" cap="none" spc="-102" baseline="0" dirty="0" smtClean="0">
                <a:ln w="3175">
                  <a:noFill/>
                </a:ln>
                <a:solidFill>
                  <a:schemeClr val="tx2"/>
                </a:solidFill>
                <a:effectLst/>
                <a:latin typeface="+mj-lt"/>
                <a:ea typeface="+mn-ea"/>
                <a:cs typeface="Segoe UI" pitchFamily="34" charset="0"/>
              </a:defRPr>
            </a:lvl1pPr>
          </a:lstStyle>
          <a:p>
            <a:r>
              <a:rPr lang="en-US" sz="6600" dirty="0">
                <a:solidFill>
                  <a:srgbClr val="505050"/>
                </a:solidFill>
                <a:cs typeface="Segoe UI Light" panose="020B0502040204020203" pitchFamily="34" charset="0"/>
              </a:rPr>
              <a:t>What else goes wrong?</a:t>
            </a:r>
          </a:p>
        </p:txBody>
      </p:sp>
    </p:spTree>
    <p:extLst>
      <p:ext uri="{BB962C8B-B14F-4D97-AF65-F5344CB8AC3E}">
        <p14:creationId xmlns:p14="http://schemas.microsoft.com/office/powerpoint/2010/main" val="1176820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Graphic spid="7"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53B55-F9CA-4F22-9C73-017797D18DDB}"/>
              </a:ext>
            </a:extLst>
          </p:cNvPr>
          <p:cNvSpPr>
            <a:spLocks noGrp="1"/>
          </p:cNvSpPr>
          <p:nvPr>
            <p:ph type="title"/>
          </p:nvPr>
        </p:nvSpPr>
        <p:spPr>
          <a:xfrm>
            <a:off x="-1" y="-13957"/>
            <a:ext cx="12695238" cy="917575"/>
          </a:xfrm>
        </p:spPr>
        <p:txBody>
          <a:bodyPr/>
          <a:lstStyle/>
          <a:p>
            <a:r>
              <a:rPr lang="en-US" sz="6600" dirty="0">
                <a:cs typeface="Segoe UI"/>
              </a:rPr>
              <a:t>Can we optimize for best outcome? </a:t>
            </a:r>
            <a:endParaRPr lang="en-US" sz="6600" dirty="0"/>
          </a:p>
        </p:txBody>
      </p:sp>
      <p:sp>
        <p:nvSpPr>
          <p:cNvPr id="3" name="Content Placeholder 2">
            <a:extLst>
              <a:ext uri="{FF2B5EF4-FFF2-40B4-BE49-F238E27FC236}">
                <a16:creationId xmlns:a16="http://schemas.microsoft.com/office/drawing/2014/main" id="{242A4DCF-08BF-49AA-85C2-12C922863776}"/>
              </a:ext>
            </a:extLst>
          </p:cNvPr>
          <p:cNvSpPr>
            <a:spLocks noGrp="1"/>
          </p:cNvSpPr>
          <p:nvPr>
            <p:ph sz="quarter" idx="12"/>
          </p:nvPr>
        </p:nvSpPr>
        <p:spPr>
          <a:xfrm>
            <a:off x="596712" y="1463668"/>
            <a:ext cx="9407951" cy="2637004"/>
          </a:xfrm>
        </p:spPr>
        <p:txBody>
          <a:bodyPr vert="horz" wrap="square" lIns="0" tIns="0" rIns="0" bIns="0" rtlCol="0" anchor="t">
            <a:spAutoFit/>
          </a:bodyPr>
          <a:lstStyle/>
          <a:p>
            <a:pPr marL="0" indent="0">
              <a:buNone/>
            </a:pPr>
            <a:r>
              <a:rPr lang="en-US" sz="4080" dirty="0">
                <a:cs typeface="Segoe UI"/>
              </a:rPr>
              <a:t>Amongst a given set of choices?</a:t>
            </a:r>
          </a:p>
          <a:p>
            <a:pPr marL="0" indent="0">
              <a:buNone/>
            </a:pPr>
            <a:r>
              <a:rPr lang="en-US" sz="4080" dirty="0">
                <a:cs typeface="Segoe UI"/>
              </a:rPr>
              <a:t>For what matters to individuals?</a:t>
            </a:r>
          </a:p>
          <a:p>
            <a:pPr marL="0" indent="0">
              <a:buNone/>
            </a:pPr>
            <a:r>
              <a:rPr lang="en-US" sz="4080" dirty="0">
                <a:cs typeface="Segoe UI"/>
              </a:rPr>
              <a:t>Without self-fulfilling prophecies?</a:t>
            </a:r>
          </a:p>
          <a:p>
            <a:pPr marL="0" indent="0">
              <a:buNone/>
            </a:pPr>
            <a:r>
              <a:rPr lang="en-US" sz="4080" dirty="0">
                <a:cs typeface="Segoe UI"/>
              </a:rPr>
              <a:t>With real-time learning? </a:t>
            </a:r>
          </a:p>
        </p:txBody>
      </p:sp>
      <p:pic>
        <p:nvPicPr>
          <p:cNvPr id="4" name="Picture 3">
            <a:extLst>
              <a:ext uri="{FF2B5EF4-FFF2-40B4-BE49-F238E27FC236}">
                <a16:creationId xmlns:a16="http://schemas.microsoft.com/office/drawing/2014/main" id="{782AA8CB-734E-4031-817B-4F3CD47E34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6147" y="1463669"/>
            <a:ext cx="917032" cy="699169"/>
          </a:xfrm>
          <a:prstGeom prst="rect">
            <a:avLst/>
          </a:prstGeom>
        </p:spPr>
      </p:pic>
      <p:pic>
        <p:nvPicPr>
          <p:cNvPr id="5" name="Picture 4">
            <a:extLst>
              <a:ext uri="{FF2B5EF4-FFF2-40B4-BE49-F238E27FC236}">
                <a16:creationId xmlns:a16="http://schemas.microsoft.com/office/drawing/2014/main" id="{8E7C9C01-3F84-4937-9835-EE8AEE15A5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36174" y="1505046"/>
            <a:ext cx="917032" cy="699169"/>
          </a:xfrm>
          <a:prstGeom prst="rect">
            <a:avLst/>
          </a:prstGeom>
        </p:spPr>
      </p:pic>
      <p:graphicFrame>
        <p:nvGraphicFramePr>
          <p:cNvPr id="9" name="Chart 8">
            <a:extLst>
              <a:ext uri="{FF2B5EF4-FFF2-40B4-BE49-F238E27FC236}">
                <a16:creationId xmlns:a16="http://schemas.microsoft.com/office/drawing/2014/main" id="{8C73D02D-67FD-4246-83BB-64E28E2954FC}"/>
              </a:ext>
            </a:extLst>
          </p:cNvPr>
          <p:cNvGraphicFramePr/>
          <p:nvPr>
            <p:extLst>
              <p:ext uri="{D42A27DB-BD31-4B8C-83A1-F6EECF244321}">
                <p14:modId xmlns:p14="http://schemas.microsoft.com/office/powerpoint/2010/main" val="2658711897"/>
              </p:ext>
            </p:extLst>
          </p:nvPr>
        </p:nvGraphicFramePr>
        <p:xfrm>
          <a:off x="6065837" y="3505114"/>
          <a:ext cx="1238833" cy="870441"/>
        </p:xfrm>
        <a:graphic>
          <a:graphicData uri="http://schemas.openxmlformats.org/drawingml/2006/chart">
            <c:chart xmlns:c="http://schemas.openxmlformats.org/drawingml/2006/chart" xmlns:r="http://schemas.openxmlformats.org/officeDocument/2006/relationships" r:id="rId4"/>
          </a:graphicData>
        </a:graphic>
      </p:graphicFrame>
      <p:grpSp>
        <p:nvGrpSpPr>
          <p:cNvPr id="16" name="Group 15">
            <a:extLst>
              <a:ext uri="{FF2B5EF4-FFF2-40B4-BE49-F238E27FC236}">
                <a16:creationId xmlns:a16="http://schemas.microsoft.com/office/drawing/2014/main" id="{A1EC2F14-FEFA-4D10-BB77-563A2F989631}"/>
              </a:ext>
            </a:extLst>
          </p:cNvPr>
          <p:cNvGrpSpPr/>
          <p:nvPr/>
        </p:nvGrpSpPr>
        <p:grpSpPr>
          <a:xfrm>
            <a:off x="8147496" y="2584329"/>
            <a:ext cx="2705005" cy="1089830"/>
            <a:chOff x="8830029" y="2664324"/>
            <a:chExt cx="2652206" cy="1068558"/>
          </a:xfrm>
        </p:grpSpPr>
        <p:pic>
          <p:nvPicPr>
            <p:cNvPr id="10" name="Picture 9">
              <a:extLst>
                <a:ext uri="{FF2B5EF4-FFF2-40B4-BE49-F238E27FC236}">
                  <a16:creationId xmlns:a16="http://schemas.microsoft.com/office/drawing/2014/main" id="{288BABC7-520B-4541-843D-FF0EDBD5D5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0029" y="2976582"/>
              <a:ext cx="661310" cy="504200"/>
            </a:xfrm>
            <a:prstGeom prst="rect">
              <a:avLst/>
            </a:prstGeom>
          </p:spPr>
        </p:pic>
        <p:pic>
          <p:nvPicPr>
            <p:cNvPr id="11" name="Picture 10">
              <a:extLst>
                <a:ext uri="{FF2B5EF4-FFF2-40B4-BE49-F238E27FC236}">
                  <a16:creationId xmlns:a16="http://schemas.microsoft.com/office/drawing/2014/main" id="{60D62385-2ACB-4814-85F3-47AD075FD2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84581" y="2664324"/>
              <a:ext cx="661310" cy="504200"/>
            </a:xfrm>
            <a:prstGeom prst="rect">
              <a:avLst/>
            </a:prstGeom>
          </p:spPr>
        </p:pic>
        <p:pic>
          <p:nvPicPr>
            <p:cNvPr id="12" name="Picture 11">
              <a:extLst>
                <a:ext uri="{FF2B5EF4-FFF2-40B4-BE49-F238E27FC236}">
                  <a16:creationId xmlns:a16="http://schemas.microsoft.com/office/drawing/2014/main" id="{603D4A9F-8EFC-455E-8AFB-EB2E2191F2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88654" y="3222292"/>
              <a:ext cx="661310" cy="504200"/>
            </a:xfrm>
            <a:prstGeom prst="rect">
              <a:avLst/>
            </a:prstGeom>
          </p:spPr>
        </p:pic>
        <p:pic>
          <p:nvPicPr>
            <p:cNvPr id="13" name="Picture 12">
              <a:extLst>
                <a:ext uri="{FF2B5EF4-FFF2-40B4-BE49-F238E27FC236}">
                  <a16:creationId xmlns:a16="http://schemas.microsoft.com/office/drawing/2014/main" id="{CA936777-5FD6-422F-801D-ECFE201043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8478" y="2682771"/>
              <a:ext cx="661310" cy="504200"/>
            </a:xfrm>
            <a:prstGeom prst="rect">
              <a:avLst/>
            </a:prstGeom>
          </p:spPr>
        </p:pic>
        <p:pic>
          <p:nvPicPr>
            <p:cNvPr id="14" name="Picture 13">
              <a:extLst>
                <a:ext uri="{FF2B5EF4-FFF2-40B4-BE49-F238E27FC236}">
                  <a16:creationId xmlns:a16="http://schemas.microsoft.com/office/drawing/2014/main" id="{84DF9C71-DB5A-4984-BB8B-43CB31DFC4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20925" y="3228682"/>
              <a:ext cx="661310" cy="504200"/>
            </a:xfrm>
            <a:prstGeom prst="rect">
              <a:avLst/>
            </a:prstGeom>
          </p:spPr>
        </p:pic>
        <p:cxnSp>
          <p:nvCxnSpPr>
            <p:cNvPr id="15" name="Straight Arrow Connector 14">
              <a:extLst>
                <a:ext uri="{FF2B5EF4-FFF2-40B4-BE49-F238E27FC236}">
                  <a16:creationId xmlns:a16="http://schemas.microsoft.com/office/drawing/2014/main" id="{702D1D86-9C7A-4A92-8259-A944FA67B97E}"/>
                </a:ext>
              </a:extLst>
            </p:cNvPr>
            <p:cNvCxnSpPr>
              <a:cxnSpLocks/>
              <a:stCxn id="10" idx="3"/>
            </p:cNvCxnSpPr>
            <p:nvPr/>
          </p:nvCxnSpPr>
          <p:spPr>
            <a:xfrm>
              <a:off x="9491339" y="3228682"/>
              <a:ext cx="493242" cy="0"/>
            </a:xfrm>
            <a:prstGeom prst="straightConnector1">
              <a:avLst/>
            </a:prstGeom>
            <a:ln w="762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E91EDC17-5E39-4F10-B2AC-AD11C2B57A2B}"/>
              </a:ext>
            </a:extLst>
          </p:cNvPr>
          <p:cNvGrpSpPr/>
          <p:nvPr/>
        </p:nvGrpSpPr>
        <p:grpSpPr>
          <a:xfrm>
            <a:off x="7523154" y="1893574"/>
            <a:ext cx="674476" cy="870442"/>
            <a:chOff x="680112" y="1814269"/>
            <a:chExt cx="1549551" cy="2169202"/>
          </a:xfrm>
        </p:grpSpPr>
        <p:pic>
          <p:nvPicPr>
            <p:cNvPr id="17" name="Picture 2">
              <a:extLst>
                <a:ext uri="{FF2B5EF4-FFF2-40B4-BE49-F238E27FC236}">
                  <a16:creationId xmlns:a16="http://schemas.microsoft.com/office/drawing/2014/main" id="{FBC7DEC4-6EA9-4264-8FE1-29E3C0CEABED}"/>
                </a:ext>
              </a:extLst>
            </p:cNvPr>
            <p:cNvPicPr>
              <a:picLocks noChangeAspect="1" noChangeArrowheads="1"/>
            </p:cNvPicPr>
            <p:nvPr/>
          </p:nvPicPr>
          <p:blipFill rotWithShape="1">
            <a:blip r:embed="rId5"/>
            <a:srcRect b="14882"/>
            <a:stretch/>
          </p:blipFill>
          <p:spPr bwMode="auto">
            <a:xfrm>
              <a:off x="684904" y="2137766"/>
              <a:ext cx="1544759" cy="184570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2A583B57-DFCD-4B5C-BC04-170320D6644F}"/>
                </a:ext>
              </a:extLst>
            </p:cNvPr>
            <p:cNvPicPr>
              <a:picLocks noChangeAspect="1"/>
            </p:cNvPicPr>
            <p:nvPr/>
          </p:nvPicPr>
          <p:blipFill rotWithShape="1">
            <a:blip r:embed="rId6"/>
            <a:srcRect b="5348"/>
            <a:stretch/>
          </p:blipFill>
          <p:spPr>
            <a:xfrm>
              <a:off x="680112" y="1814269"/>
              <a:ext cx="1478659" cy="1217432"/>
            </a:xfrm>
            <a:prstGeom prst="rect">
              <a:avLst/>
            </a:prstGeom>
          </p:spPr>
        </p:pic>
      </p:grpSp>
    </p:spTree>
    <p:extLst>
      <p:ext uri="{BB962C8B-B14F-4D97-AF65-F5344CB8AC3E}">
        <p14:creationId xmlns:p14="http://schemas.microsoft.com/office/powerpoint/2010/main" val="22695826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4E65019-FC09-437D-A86D-52A87A14BCF5}"/>
              </a:ext>
            </a:extLst>
          </p:cNvPr>
          <p:cNvSpPr txBox="1"/>
          <p:nvPr/>
        </p:nvSpPr>
        <p:spPr>
          <a:xfrm>
            <a:off x="4296339" y="3957498"/>
            <a:ext cx="2773507" cy="446334"/>
          </a:xfrm>
          <a:prstGeom prst="rect">
            <a:avLst/>
          </a:prstGeom>
          <a:noFill/>
        </p:spPr>
        <p:txBody>
          <a:bodyPr wrap="square" rtlCol="0">
            <a:spAutoFit/>
          </a:bodyPr>
          <a:lstStyle/>
          <a:p>
            <a:pPr algn="ctr"/>
            <a:r>
              <a:rPr lang="en-US" sz="2244">
                <a:latin typeface="Segoe UI" panose="020B0502040204020203" pitchFamily="34" charset="0"/>
                <a:cs typeface="Segoe UI" panose="020B0502040204020203" pitchFamily="34" charset="0"/>
              </a:rPr>
              <a:t>Observation</a:t>
            </a:r>
          </a:p>
        </p:txBody>
      </p:sp>
      <p:cxnSp>
        <p:nvCxnSpPr>
          <p:cNvPr id="5" name="Connector: Elbow 4">
            <a:extLst>
              <a:ext uri="{FF2B5EF4-FFF2-40B4-BE49-F238E27FC236}">
                <a16:creationId xmlns:a16="http://schemas.microsoft.com/office/drawing/2014/main" id="{25799EFE-D27E-4464-B984-023162DB16D6}"/>
              </a:ext>
            </a:extLst>
          </p:cNvPr>
          <p:cNvCxnSpPr>
            <a:cxnSpLocks/>
          </p:cNvCxnSpPr>
          <p:nvPr/>
        </p:nvCxnSpPr>
        <p:spPr>
          <a:xfrm rot="5400000">
            <a:off x="5687174" y="2547393"/>
            <a:ext cx="12949" cy="2794627"/>
          </a:xfrm>
          <a:prstGeom prst="bentConnector3">
            <a:avLst>
              <a:gd name="adj1" fmla="val 3270704"/>
            </a:avLst>
          </a:prstGeom>
          <a:ln w="38100">
            <a:headEnd type="arrow"/>
            <a:tailEnd type="none" w="lg" len="lg"/>
          </a:ln>
        </p:spPr>
        <p:style>
          <a:lnRef idx="1">
            <a:schemeClr val="accent1"/>
          </a:lnRef>
          <a:fillRef idx="0">
            <a:schemeClr val="accent1"/>
          </a:fillRef>
          <a:effectRef idx="0">
            <a:schemeClr val="accent1"/>
          </a:effectRef>
          <a:fontRef idx="minor">
            <a:schemeClr val="tx1"/>
          </a:fontRef>
        </p:style>
      </p:cxnSp>
      <p:cxnSp>
        <p:nvCxnSpPr>
          <p:cNvPr id="6" name="Connector: Elbow 5">
            <a:extLst>
              <a:ext uri="{FF2B5EF4-FFF2-40B4-BE49-F238E27FC236}">
                <a16:creationId xmlns:a16="http://schemas.microsoft.com/office/drawing/2014/main" id="{A04087B0-40A0-4E3C-A56B-30ADDCEA182A}"/>
              </a:ext>
            </a:extLst>
          </p:cNvPr>
          <p:cNvCxnSpPr>
            <a:cxnSpLocks/>
          </p:cNvCxnSpPr>
          <p:nvPr/>
        </p:nvCxnSpPr>
        <p:spPr>
          <a:xfrm rot="5400000" flipH="1" flipV="1">
            <a:off x="5687178" y="1253062"/>
            <a:ext cx="12949" cy="2794627"/>
          </a:xfrm>
          <a:prstGeom prst="bentConnector3">
            <a:avLst>
              <a:gd name="adj1" fmla="val 3212339"/>
            </a:avLst>
          </a:prstGeom>
          <a:ln w="38100">
            <a:headEnd type="arrow"/>
            <a:tailEnd type="none"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01FBF3F-3B0B-49AF-8263-75DF71CFAB8A}"/>
              </a:ext>
            </a:extLst>
          </p:cNvPr>
          <p:cNvSpPr txBox="1"/>
          <p:nvPr/>
        </p:nvSpPr>
        <p:spPr>
          <a:xfrm>
            <a:off x="5971200" y="2585405"/>
            <a:ext cx="1376727" cy="606402"/>
          </a:xfrm>
          <a:prstGeom prst="rect">
            <a:avLst/>
          </a:prstGeom>
          <a:noFill/>
        </p:spPr>
        <p:txBody>
          <a:bodyPr wrap="square" rtlCol="0">
            <a:spAutoFit/>
          </a:bodyPr>
          <a:lstStyle/>
          <a:p>
            <a:pPr algn="ctr"/>
            <a:r>
              <a:rPr lang="en-US" sz="2244">
                <a:latin typeface="Segoe UI" panose="020B0502040204020203" pitchFamily="34" charset="0"/>
                <a:cs typeface="Segoe UI" panose="020B0502040204020203" pitchFamily="34" charset="0"/>
              </a:rPr>
              <a:t>Policy  </a:t>
            </a:r>
            <a:r>
              <a:rPr lang="en-US" sz="3264">
                <a:solidFill>
                  <a:srgbClr val="0070C0"/>
                </a:solidFill>
                <a:latin typeface="Segoe UI" panose="020B0502040204020203" pitchFamily="34" charset="0"/>
                <a:cs typeface="Segoe UI" panose="020B0502040204020203" pitchFamily="34" charset="0"/>
              </a:rPr>
              <a:t>?</a:t>
            </a:r>
          </a:p>
        </p:txBody>
      </p:sp>
      <p:sp>
        <p:nvSpPr>
          <p:cNvPr id="10" name="TextBox 9">
            <a:extLst>
              <a:ext uri="{FF2B5EF4-FFF2-40B4-BE49-F238E27FC236}">
                <a16:creationId xmlns:a16="http://schemas.microsoft.com/office/drawing/2014/main" id="{661BFD97-73ED-4D84-8299-796D84CEE37C}"/>
              </a:ext>
            </a:extLst>
          </p:cNvPr>
          <p:cNvSpPr txBox="1"/>
          <p:nvPr/>
        </p:nvSpPr>
        <p:spPr>
          <a:xfrm>
            <a:off x="4296339" y="4447103"/>
            <a:ext cx="2749862" cy="446334"/>
          </a:xfrm>
          <a:prstGeom prst="rect">
            <a:avLst/>
          </a:prstGeom>
          <a:noFill/>
        </p:spPr>
        <p:txBody>
          <a:bodyPr wrap="square" rtlCol="0">
            <a:spAutoFit/>
          </a:bodyPr>
          <a:lstStyle/>
          <a:p>
            <a:pPr algn="ctr"/>
            <a:r>
              <a:rPr lang="en-US" sz="2244">
                <a:latin typeface="Segoe UI" panose="020B0502040204020203" pitchFamily="34" charset="0"/>
                <a:cs typeface="Segoe UI" panose="020B0502040204020203" pitchFamily="34" charset="0"/>
              </a:rPr>
              <a:t>Reward</a:t>
            </a:r>
          </a:p>
        </p:txBody>
      </p:sp>
      <p:sp>
        <p:nvSpPr>
          <p:cNvPr id="20" name="Title 1">
            <a:extLst>
              <a:ext uri="{FF2B5EF4-FFF2-40B4-BE49-F238E27FC236}">
                <a16:creationId xmlns:a16="http://schemas.microsoft.com/office/drawing/2014/main" id="{97C04C46-EB6C-41A2-9C21-C457B25BEFAC}"/>
              </a:ext>
            </a:extLst>
          </p:cNvPr>
          <p:cNvSpPr>
            <a:spLocks noGrp="1"/>
          </p:cNvSpPr>
          <p:nvPr>
            <p:ph type="title"/>
          </p:nvPr>
        </p:nvSpPr>
        <p:spPr>
          <a:xfrm>
            <a:off x="-106363" y="14122"/>
            <a:ext cx="12542838" cy="917444"/>
          </a:xfrm>
        </p:spPr>
        <p:txBody>
          <a:bodyPr>
            <a:noAutofit/>
          </a:bodyPr>
          <a:lstStyle/>
          <a:p>
            <a:r>
              <a:rPr lang="en-US" sz="6600" dirty="0">
                <a:cs typeface="Segoe UI Light" panose="020B0502040204020203" pitchFamily="34" charset="0"/>
              </a:rPr>
              <a:t>Reinforcement Learning can do this!</a:t>
            </a:r>
          </a:p>
        </p:txBody>
      </p:sp>
      <p:sp>
        <p:nvSpPr>
          <p:cNvPr id="16" name="Freeform 248">
            <a:extLst>
              <a:ext uri="{FF2B5EF4-FFF2-40B4-BE49-F238E27FC236}">
                <a16:creationId xmlns:a16="http://schemas.microsoft.com/office/drawing/2014/main" id="{35613E4F-6E8A-4BFD-AE18-B3F6176DEAA6}"/>
              </a:ext>
            </a:extLst>
          </p:cNvPr>
          <p:cNvSpPr>
            <a:spLocks/>
          </p:cNvSpPr>
          <p:nvPr/>
        </p:nvSpPr>
        <p:spPr bwMode="auto">
          <a:xfrm>
            <a:off x="6014729" y="2663222"/>
            <a:ext cx="2212944" cy="1313070"/>
          </a:xfrm>
          <a:custGeom>
            <a:avLst/>
            <a:gdLst>
              <a:gd name="T0" fmla="*/ 273 w 4091"/>
              <a:gd name="T1" fmla="*/ 3174 h 3174"/>
              <a:gd name="T2" fmla="*/ 3818 w 4091"/>
              <a:gd name="T3" fmla="*/ 3174 h 3174"/>
              <a:gd name="T4" fmla="*/ 4091 w 4091"/>
              <a:gd name="T5" fmla="*/ 2902 h 3174"/>
              <a:gd name="T6" fmla="*/ 4091 w 4091"/>
              <a:gd name="T7" fmla="*/ 273 h 3174"/>
              <a:gd name="T8" fmla="*/ 3818 w 4091"/>
              <a:gd name="T9" fmla="*/ 0 h 3174"/>
              <a:gd name="T10" fmla="*/ 273 w 4091"/>
              <a:gd name="T11" fmla="*/ 0 h 3174"/>
              <a:gd name="T12" fmla="*/ 0 w 4091"/>
              <a:gd name="T13" fmla="*/ 273 h 3174"/>
              <a:gd name="T14" fmla="*/ 0 w 4091"/>
              <a:gd name="T15" fmla="*/ 2902 h 3174"/>
              <a:gd name="T16" fmla="*/ 273 w 4091"/>
              <a:gd name="T17" fmla="*/ 3174 h 3174"/>
              <a:gd name="connsiteX0" fmla="*/ 667 w 10000"/>
              <a:gd name="connsiteY0" fmla="*/ 10000 h 10000"/>
              <a:gd name="connsiteX1" fmla="*/ 4958 w 10000"/>
              <a:gd name="connsiteY1" fmla="*/ 9912 h 10000"/>
              <a:gd name="connsiteX2" fmla="*/ 9333 w 10000"/>
              <a:gd name="connsiteY2" fmla="*/ 10000 h 10000"/>
              <a:gd name="connsiteX3" fmla="*/ 10000 w 10000"/>
              <a:gd name="connsiteY3" fmla="*/ 9143 h 10000"/>
              <a:gd name="connsiteX4" fmla="*/ 10000 w 10000"/>
              <a:gd name="connsiteY4" fmla="*/ 860 h 10000"/>
              <a:gd name="connsiteX5" fmla="*/ 9333 w 10000"/>
              <a:gd name="connsiteY5" fmla="*/ 0 h 10000"/>
              <a:gd name="connsiteX6" fmla="*/ 667 w 10000"/>
              <a:gd name="connsiteY6" fmla="*/ 0 h 10000"/>
              <a:gd name="connsiteX7" fmla="*/ 0 w 10000"/>
              <a:gd name="connsiteY7" fmla="*/ 860 h 10000"/>
              <a:gd name="connsiteX8" fmla="*/ 0 w 10000"/>
              <a:gd name="connsiteY8" fmla="*/ 9143 h 10000"/>
              <a:gd name="connsiteX9" fmla="*/ 667 w 10000"/>
              <a:gd name="connsiteY9" fmla="*/ 10000 h 10000"/>
              <a:gd name="connsiteX0" fmla="*/ 667 w 10000"/>
              <a:gd name="connsiteY0" fmla="*/ 10043 h 10043"/>
              <a:gd name="connsiteX1" fmla="*/ 4958 w 10000"/>
              <a:gd name="connsiteY1" fmla="*/ 9955 h 10043"/>
              <a:gd name="connsiteX2" fmla="*/ 9333 w 10000"/>
              <a:gd name="connsiteY2" fmla="*/ 10043 h 10043"/>
              <a:gd name="connsiteX3" fmla="*/ 10000 w 10000"/>
              <a:gd name="connsiteY3" fmla="*/ 9186 h 10043"/>
              <a:gd name="connsiteX4" fmla="*/ 10000 w 10000"/>
              <a:gd name="connsiteY4" fmla="*/ 903 h 10043"/>
              <a:gd name="connsiteX5" fmla="*/ 9333 w 10000"/>
              <a:gd name="connsiteY5" fmla="*/ 43 h 10043"/>
              <a:gd name="connsiteX6" fmla="*/ 4914 w 10000"/>
              <a:gd name="connsiteY6" fmla="*/ 0 h 10043"/>
              <a:gd name="connsiteX7" fmla="*/ 667 w 10000"/>
              <a:gd name="connsiteY7" fmla="*/ 43 h 10043"/>
              <a:gd name="connsiteX8" fmla="*/ 0 w 10000"/>
              <a:gd name="connsiteY8" fmla="*/ 903 h 10043"/>
              <a:gd name="connsiteX9" fmla="*/ 0 w 10000"/>
              <a:gd name="connsiteY9" fmla="*/ 9186 h 10043"/>
              <a:gd name="connsiteX10" fmla="*/ 667 w 10000"/>
              <a:gd name="connsiteY10" fmla="*/ 10043 h 10043"/>
              <a:gd name="connsiteX0" fmla="*/ 667 w 10000"/>
              <a:gd name="connsiteY0" fmla="*/ 10043 h 10043"/>
              <a:gd name="connsiteX1" fmla="*/ 4958 w 10000"/>
              <a:gd name="connsiteY1" fmla="*/ 9955 h 10043"/>
              <a:gd name="connsiteX2" fmla="*/ 9333 w 10000"/>
              <a:gd name="connsiteY2" fmla="*/ 10043 h 10043"/>
              <a:gd name="connsiteX3" fmla="*/ 10000 w 10000"/>
              <a:gd name="connsiteY3" fmla="*/ 9186 h 10043"/>
              <a:gd name="connsiteX4" fmla="*/ 10000 w 10000"/>
              <a:gd name="connsiteY4" fmla="*/ 903 h 10043"/>
              <a:gd name="connsiteX5" fmla="*/ 9333 w 10000"/>
              <a:gd name="connsiteY5" fmla="*/ 43 h 10043"/>
              <a:gd name="connsiteX6" fmla="*/ 4738 w 10000"/>
              <a:gd name="connsiteY6" fmla="*/ 0 h 10043"/>
              <a:gd name="connsiteX7" fmla="*/ 667 w 10000"/>
              <a:gd name="connsiteY7" fmla="*/ 43 h 10043"/>
              <a:gd name="connsiteX8" fmla="*/ 0 w 10000"/>
              <a:gd name="connsiteY8" fmla="*/ 903 h 10043"/>
              <a:gd name="connsiteX9" fmla="*/ 0 w 10000"/>
              <a:gd name="connsiteY9" fmla="*/ 9186 h 10043"/>
              <a:gd name="connsiteX10" fmla="*/ 667 w 10000"/>
              <a:gd name="connsiteY10" fmla="*/ 10043 h 10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00" h="10043">
                <a:moveTo>
                  <a:pt x="667" y="10043"/>
                </a:moveTo>
                <a:lnTo>
                  <a:pt x="4958" y="9955"/>
                </a:lnTo>
                <a:lnTo>
                  <a:pt x="9333" y="10043"/>
                </a:lnTo>
                <a:cubicBezTo>
                  <a:pt x="9699" y="10043"/>
                  <a:pt x="10000" y="9659"/>
                  <a:pt x="10000" y="9186"/>
                </a:cubicBezTo>
                <a:lnTo>
                  <a:pt x="10000" y="903"/>
                </a:lnTo>
                <a:cubicBezTo>
                  <a:pt x="10000" y="427"/>
                  <a:pt x="9699" y="43"/>
                  <a:pt x="9333" y="43"/>
                </a:cubicBezTo>
                <a:lnTo>
                  <a:pt x="4738" y="0"/>
                </a:lnTo>
                <a:lnTo>
                  <a:pt x="667" y="43"/>
                </a:lnTo>
                <a:cubicBezTo>
                  <a:pt x="298" y="43"/>
                  <a:pt x="0" y="427"/>
                  <a:pt x="0" y="903"/>
                </a:cubicBezTo>
                <a:lnTo>
                  <a:pt x="0" y="9186"/>
                </a:lnTo>
                <a:cubicBezTo>
                  <a:pt x="0" y="9659"/>
                  <a:pt x="298" y="10043"/>
                  <a:pt x="667" y="10043"/>
                </a:cubicBezTo>
                <a:close/>
              </a:path>
            </a:pathLst>
          </a:custGeom>
          <a:noFill/>
          <a:ln w="38100">
            <a:solidFill>
              <a:srgbClr val="000000"/>
            </a:solidFill>
            <a:prstDash val="solid"/>
            <a:round/>
            <a:headEnd/>
            <a:tailEnd/>
          </a:ln>
        </p:spPr>
        <p:txBody>
          <a:bodyPr vert="horz" wrap="square" lIns="93234" tIns="46616" rIns="93234" bIns="46616" numCol="1" anchor="t" anchorCtr="0" compatLnSpc="1">
            <a:prstTxWarp prst="textNoShape">
              <a:avLst/>
            </a:prstTxWarp>
          </a:bodyPr>
          <a:lstStyle/>
          <a:p>
            <a:endParaRPr lang="en-US" sz="1836"/>
          </a:p>
        </p:txBody>
      </p:sp>
      <p:sp>
        <p:nvSpPr>
          <p:cNvPr id="22" name="Title 1">
            <a:extLst>
              <a:ext uri="{FF2B5EF4-FFF2-40B4-BE49-F238E27FC236}">
                <a16:creationId xmlns:a16="http://schemas.microsoft.com/office/drawing/2014/main" id="{289FA317-6715-4BF4-A915-648029DB9BA1}"/>
              </a:ext>
            </a:extLst>
          </p:cNvPr>
          <p:cNvSpPr txBox="1">
            <a:spLocks/>
          </p:cNvSpPr>
          <p:nvPr/>
        </p:nvSpPr>
        <p:spPr>
          <a:xfrm>
            <a:off x="533675" y="5168449"/>
            <a:ext cx="11547992" cy="1190820"/>
          </a:xfrm>
          <a:prstGeom prst="rect">
            <a:avLst/>
          </a:prstGeom>
        </p:spPr>
        <p:txBody>
          <a:bodyPr vert="horz" lIns="93247" tIns="46623" rIns="93247" bIns="46623"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199">
                <a:solidFill>
                  <a:schemeClr val="tx2"/>
                </a:solidFill>
                <a:latin typeface="+mn-lt"/>
                <a:ea typeface="+mn-ea"/>
                <a:cs typeface="+mn-cs"/>
              </a:rPr>
              <a:t>Goal: Find a policy maximizing the sum of rewards</a:t>
            </a:r>
          </a:p>
        </p:txBody>
      </p:sp>
      <p:sp>
        <p:nvSpPr>
          <p:cNvPr id="33" name="TextBox 32">
            <a:extLst>
              <a:ext uri="{FF2B5EF4-FFF2-40B4-BE49-F238E27FC236}">
                <a16:creationId xmlns:a16="http://schemas.microsoft.com/office/drawing/2014/main" id="{BF03DFD5-C1E1-4B91-93F5-56A5FF82FABC}"/>
              </a:ext>
            </a:extLst>
          </p:cNvPr>
          <p:cNvSpPr txBox="1"/>
          <p:nvPr/>
        </p:nvSpPr>
        <p:spPr>
          <a:xfrm>
            <a:off x="4460656" y="1836764"/>
            <a:ext cx="2753453" cy="446334"/>
          </a:xfrm>
          <a:prstGeom prst="rect">
            <a:avLst/>
          </a:prstGeom>
          <a:noFill/>
        </p:spPr>
        <p:txBody>
          <a:bodyPr wrap="square" rtlCol="0">
            <a:spAutoFit/>
          </a:bodyPr>
          <a:lstStyle/>
          <a:p>
            <a:pPr algn="ctr"/>
            <a:r>
              <a:rPr lang="en-US" sz="2244">
                <a:latin typeface="Segoe UI" panose="020B0502040204020203" pitchFamily="34" charset="0"/>
                <a:cs typeface="Segoe UI" panose="020B0502040204020203" pitchFamily="34" charset="0"/>
              </a:rPr>
              <a:t>Action</a:t>
            </a:r>
          </a:p>
        </p:txBody>
      </p:sp>
      <p:grpSp>
        <p:nvGrpSpPr>
          <p:cNvPr id="2" name="Group 1"/>
          <p:cNvGrpSpPr/>
          <p:nvPr/>
        </p:nvGrpSpPr>
        <p:grpSpPr>
          <a:xfrm>
            <a:off x="6227951" y="2742620"/>
            <a:ext cx="1758097" cy="1174812"/>
            <a:chOff x="6096000" y="2606605"/>
            <a:chExt cx="1802678" cy="1204603"/>
          </a:xfrm>
        </p:grpSpPr>
        <p:sp>
          <p:nvSpPr>
            <p:cNvPr id="76" name="Freeform 5">
              <a:extLst>
                <a:ext uri="{FF2B5EF4-FFF2-40B4-BE49-F238E27FC236}">
                  <a16:creationId xmlns:a16="http://schemas.microsoft.com/office/drawing/2014/main" id="{38A5221A-853F-42C9-B136-BB438B8D93A3}"/>
                </a:ext>
              </a:extLst>
            </p:cNvPr>
            <p:cNvSpPr>
              <a:spLocks noEditPoints="1"/>
            </p:cNvSpPr>
            <p:nvPr/>
          </p:nvSpPr>
          <p:spPr bwMode="auto">
            <a:xfrm>
              <a:off x="6694914" y="3242338"/>
              <a:ext cx="390684" cy="392535"/>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77" name="Freeform 6">
              <a:extLst>
                <a:ext uri="{FF2B5EF4-FFF2-40B4-BE49-F238E27FC236}">
                  <a16:creationId xmlns:a16="http://schemas.microsoft.com/office/drawing/2014/main" id="{8D35E1EC-2C7A-4280-B1E8-A95ABD25010F}"/>
                </a:ext>
              </a:extLst>
            </p:cNvPr>
            <p:cNvSpPr>
              <a:spLocks noEditPoints="1"/>
            </p:cNvSpPr>
            <p:nvPr/>
          </p:nvSpPr>
          <p:spPr bwMode="auto">
            <a:xfrm>
              <a:off x="6096000" y="3201603"/>
              <a:ext cx="606320" cy="609605"/>
            </a:xfrm>
            <a:custGeom>
              <a:avLst/>
              <a:gdLst>
                <a:gd name="T0" fmla="*/ 136 w 138"/>
                <a:gd name="T1" fmla="*/ 83 h 139"/>
                <a:gd name="T2" fmla="*/ 126 w 138"/>
                <a:gd name="T3" fmla="*/ 72 h 139"/>
                <a:gd name="T4" fmla="*/ 136 w 138"/>
                <a:gd name="T5" fmla="*/ 61 h 139"/>
                <a:gd name="T6" fmla="*/ 127 w 138"/>
                <a:gd name="T7" fmla="*/ 53 h 139"/>
                <a:gd name="T8" fmla="*/ 124 w 138"/>
                <a:gd name="T9" fmla="*/ 44 h 139"/>
                <a:gd name="T10" fmla="*/ 126 w 138"/>
                <a:gd name="T11" fmla="*/ 32 h 139"/>
                <a:gd name="T12" fmla="*/ 111 w 138"/>
                <a:gd name="T13" fmla="*/ 31 h 139"/>
                <a:gd name="T14" fmla="*/ 111 w 138"/>
                <a:gd name="T15" fmla="*/ 16 h 139"/>
                <a:gd name="T16" fmla="*/ 98 w 138"/>
                <a:gd name="T17" fmla="*/ 17 h 139"/>
                <a:gd name="T18" fmla="*/ 90 w 138"/>
                <a:gd name="T19" fmla="*/ 13 h 139"/>
                <a:gd name="T20" fmla="*/ 82 w 138"/>
                <a:gd name="T21" fmla="*/ 3 h 139"/>
                <a:gd name="T22" fmla="*/ 72 w 138"/>
                <a:gd name="T23" fmla="*/ 13 h 139"/>
                <a:gd name="T24" fmla="*/ 61 w 138"/>
                <a:gd name="T25" fmla="*/ 2 h 139"/>
                <a:gd name="T26" fmla="*/ 52 w 138"/>
                <a:gd name="T27" fmla="*/ 11 h 139"/>
                <a:gd name="T28" fmla="*/ 44 w 138"/>
                <a:gd name="T29" fmla="*/ 15 h 139"/>
                <a:gd name="T30" fmla="*/ 31 w 138"/>
                <a:gd name="T31" fmla="*/ 13 h 139"/>
                <a:gd name="T32" fmla="*/ 31 w 138"/>
                <a:gd name="T33" fmla="*/ 27 h 139"/>
                <a:gd name="T34" fmla="*/ 15 w 138"/>
                <a:gd name="T35" fmla="*/ 28 h 139"/>
                <a:gd name="T36" fmla="*/ 16 w 138"/>
                <a:gd name="T37" fmla="*/ 40 h 139"/>
                <a:gd name="T38" fmla="*/ 12 w 138"/>
                <a:gd name="T39" fmla="*/ 49 h 139"/>
                <a:gd name="T40" fmla="*/ 2 w 138"/>
                <a:gd name="T41" fmla="*/ 56 h 139"/>
                <a:gd name="T42" fmla="*/ 12 w 138"/>
                <a:gd name="T43" fmla="*/ 67 h 139"/>
                <a:gd name="T44" fmla="*/ 1 w 138"/>
                <a:gd name="T45" fmla="*/ 78 h 139"/>
                <a:gd name="T46" fmla="*/ 11 w 138"/>
                <a:gd name="T47" fmla="*/ 86 h 139"/>
                <a:gd name="T48" fmla="*/ 14 w 138"/>
                <a:gd name="T49" fmla="*/ 95 h 139"/>
                <a:gd name="T50" fmla="*/ 12 w 138"/>
                <a:gd name="T51" fmla="*/ 107 h 139"/>
                <a:gd name="T52" fmla="*/ 27 w 138"/>
                <a:gd name="T53" fmla="*/ 108 h 139"/>
                <a:gd name="T54" fmla="*/ 27 w 138"/>
                <a:gd name="T55" fmla="*/ 123 h 139"/>
                <a:gd name="T56" fmla="*/ 40 w 138"/>
                <a:gd name="T57" fmla="*/ 123 h 139"/>
                <a:gd name="T58" fmla="*/ 48 w 138"/>
                <a:gd name="T59" fmla="*/ 126 h 139"/>
                <a:gd name="T60" fmla="*/ 56 w 138"/>
                <a:gd name="T61" fmla="*/ 136 h 139"/>
                <a:gd name="T62" fmla="*/ 66 w 138"/>
                <a:gd name="T63" fmla="*/ 127 h 139"/>
                <a:gd name="T64" fmla="*/ 77 w 138"/>
                <a:gd name="T65" fmla="*/ 137 h 139"/>
                <a:gd name="T66" fmla="*/ 86 w 138"/>
                <a:gd name="T67" fmla="*/ 128 h 139"/>
                <a:gd name="T68" fmla="*/ 94 w 138"/>
                <a:gd name="T69" fmla="*/ 125 h 139"/>
                <a:gd name="T70" fmla="*/ 107 w 138"/>
                <a:gd name="T71" fmla="*/ 126 h 139"/>
                <a:gd name="T72" fmla="*/ 107 w 138"/>
                <a:gd name="T73" fmla="*/ 112 h 139"/>
                <a:gd name="T74" fmla="*/ 123 w 138"/>
                <a:gd name="T75" fmla="*/ 111 h 139"/>
                <a:gd name="T76" fmla="*/ 122 w 138"/>
                <a:gd name="T77" fmla="*/ 99 h 139"/>
                <a:gd name="T78" fmla="*/ 126 w 138"/>
                <a:gd name="T79" fmla="*/ 91 h 139"/>
                <a:gd name="T80" fmla="*/ 81 w 138"/>
                <a:gd name="T81" fmla="*/ 68 h 139"/>
                <a:gd name="T82" fmla="*/ 57 w 138"/>
                <a:gd name="T83" fmla="*/ 72 h 139"/>
                <a:gd name="T84" fmla="*/ 81 w 138"/>
                <a:gd name="T85" fmla="*/ 6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 h="139">
                  <a:moveTo>
                    <a:pt x="135" y="88"/>
                  </a:moveTo>
                  <a:cubicBezTo>
                    <a:pt x="137" y="87"/>
                    <a:pt x="138" y="85"/>
                    <a:pt x="136" y="83"/>
                  </a:cubicBezTo>
                  <a:cubicBezTo>
                    <a:pt x="129" y="77"/>
                    <a:pt x="129" y="77"/>
                    <a:pt x="129" y="77"/>
                  </a:cubicBezTo>
                  <a:cubicBezTo>
                    <a:pt x="127" y="75"/>
                    <a:pt x="126" y="73"/>
                    <a:pt x="126" y="72"/>
                  </a:cubicBezTo>
                  <a:cubicBezTo>
                    <a:pt x="126" y="72"/>
                    <a:pt x="128" y="69"/>
                    <a:pt x="130" y="67"/>
                  </a:cubicBezTo>
                  <a:cubicBezTo>
                    <a:pt x="136" y="61"/>
                    <a:pt x="136" y="61"/>
                    <a:pt x="136" y="61"/>
                  </a:cubicBezTo>
                  <a:cubicBezTo>
                    <a:pt x="138" y="59"/>
                    <a:pt x="138" y="57"/>
                    <a:pt x="136" y="56"/>
                  </a:cubicBezTo>
                  <a:cubicBezTo>
                    <a:pt x="127" y="53"/>
                    <a:pt x="127" y="53"/>
                    <a:pt x="127" y="53"/>
                  </a:cubicBezTo>
                  <a:cubicBezTo>
                    <a:pt x="125" y="52"/>
                    <a:pt x="123" y="51"/>
                    <a:pt x="123" y="50"/>
                  </a:cubicBezTo>
                  <a:cubicBezTo>
                    <a:pt x="122" y="50"/>
                    <a:pt x="123" y="46"/>
                    <a:pt x="124" y="44"/>
                  </a:cubicBezTo>
                  <a:cubicBezTo>
                    <a:pt x="128" y="36"/>
                    <a:pt x="128" y="36"/>
                    <a:pt x="128" y="36"/>
                  </a:cubicBezTo>
                  <a:cubicBezTo>
                    <a:pt x="129" y="34"/>
                    <a:pt x="128" y="32"/>
                    <a:pt x="126" y="32"/>
                  </a:cubicBezTo>
                  <a:cubicBezTo>
                    <a:pt x="116" y="32"/>
                    <a:pt x="116" y="32"/>
                    <a:pt x="116" y="32"/>
                  </a:cubicBezTo>
                  <a:cubicBezTo>
                    <a:pt x="114" y="32"/>
                    <a:pt x="111" y="32"/>
                    <a:pt x="111" y="31"/>
                  </a:cubicBezTo>
                  <a:cubicBezTo>
                    <a:pt x="111" y="31"/>
                    <a:pt x="110" y="28"/>
                    <a:pt x="110" y="25"/>
                  </a:cubicBezTo>
                  <a:cubicBezTo>
                    <a:pt x="111" y="16"/>
                    <a:pt x="111" y="16"/>
                    <a:pt x="111" y="16"/>
                  </a:cubicBezTo>
                  <a:cubicBezTo>
                    <a:pt x="111" y="13"/>
                    <a:pt x="109" y="12"/>
                    <a:pt x="107" y="13"/>
                  </a:cubicBezTo>
                  <a:cubicBezTo>
                    <a:pt x="98" y="17"/>
                    <a:pt x="98" y="17"/>
                    <a:pt x="98" y="17"/>
                  </a:cubicBezTo>
                  <a:cubicBezTo>
                    <a:pt x="96" y="18"/>
                    <a:pt x="94" y="18"/>
                    <a:pt x="93" y="18"/>
                  </a:cubicBezTo>
                  <a:cubicBezTo>
                    <a:pt x="93" y="18"/>
                    <a:pt x="91" y="15"/>
                    <a:pt x="90" y="13"/>
                  </a:cubicBezTo>
                  <a:cubicBezTo>
                    <a:pt x="87" y="4"/>
                    <a:pt x="87" y="4"/>
                    <a:pt x="87" y="4"/>
                  </a:cubicBezTo>
                  <a:cubicBezTo>
                    <a:pt x="86" y="2"/>
                    <a:pt x="84" y="1"/>
                    <a:pt x="82" y="3"/>
                  </a:cubicBezTo>
                  <a:cubicBezTo>
                    <a:pt x="76" y="9"/>
                    <a:pt x="76" y="9"/>
                    <a:pt x="76" y="9"/>
                  </a:cubicBezTo>
                  <a:cubicBezTo>
                    <a:pt x="74" y="11"/>
                    <a:pt x="72" y="13"/>
                    <a:pt x="72" y="13"/>
                  </a:cubicBezTo>
                  <a:cubicBezTo>
                    <a:pt x="71" y="13"/>
                    <a:pt x="68" y="11"/>
                    <a:pt x="66" y="9"/>
                  </a:cubicBezTo>
                  <a:cubicBezTo>
                    <a:pt x="61" y="2"/>
                    <a:pt x="61" y="2"/>
                    <a:pt x="61" y="2"/>
                  </a:cubicBezTo>
                  <a:cubicBezTo>
                    <a:pt x="59" y="0"/>
                    <a:pt x="57" y="0"/>
                    <a:pt x="56" y="3"/>
                  </a:cubicBezTo>
                  <a:cubicBezTo>
                    <a:pt x="52" y="11"/>
                    <a:pt x="52" y="11"/>
                    <a:pt x="52" y="11"/>
                  </a:cubicBezTo>
                  <a:cubicBezTo>
                    <a:pt x="51" y="14"/>
                    <a:pt x="50" y="16"/>
                    <a:pt x="50" y="16"/>
                  </a:cubicBezTo>
                  <a:cubicBezTo>
                    <a:pt x="49" y="16"/>
                    <a:pt x="46" y="16"/>
                    <a:pt x="44" y="15"/>
                  </a:cubicBezTo>
                  <a:cubicBezTo>
                    <a:pt x="35" y="10"/>
                    <a:pt x="35" y="10"/>
                    <a:pt x="35" y="10"/>
                  </a:cubicBezTo>
                  <a:cubicBezTo>
                    <a:pt x="33" y="9"/>
                    <a:pt x="31" y="10"/>
                    <a:pt x="31" y="13"/>
                  </a:cubicBezTo>
                  <a:cubicBezTo>
                    <a:pt x="31" y="22"/>
                    <a:pt x="31" y="22"/>
                    <a:pt x="31" y="22"/>
                  </a:cubicBezTo>
                  <a:cubicBezTo>
                    <a:pt x="31" y="25"/>
                    <a:pt x="31" y="27"/>
                    <a:pt x="31" y="27"/>
                  </a:cubicBezTo>
                  <a:cubicBezTo>
                    <a:pt x="30" y="28"/>
                    <a:pt x="27" y="29"/>
                    <a:pt x="24" y="28"/>
                  </a:cubicBezTo>
                  <a:cubicBezTo>
                    <a:pt x="15" y="28"/>
                    <a:pt x="15" y="28"/>
                    <a:pt x="15" y="28"/>
                  </a:cubicBezTo>
                  <a:cubicBezTo>
                    <a:pt x="13" y="28"/>
                    <a:pt x="11" y="29"/>
                    <a:pt x="12" y="32"/>
                  </a:cubicBezTo>
                  <a:cubicBezTo>
                    <a:pt x="16" y="40"/>
                    <a:pt x="16" y="40"/>
                    <a:pt x="16" y="40"/>
                  </a:cubicBezTo>
                  <a:cubicBezTo>
                    <a:pt x="17" y="43"/>
                    <a:pt x="18" y="45"/>
                    <a:pt x="17" y="45"/>
                  </a:cubicBezTo>
                  <a:cubicBezTo>
                    <a:pt x="17" y="46"/>
                    <a:pt x="15" y="48"/>
                    <a:pt x="12" y="49"/>
                  </a:cubicBezTo>
                  <a:cubicBezTo>
                    <a:pt x="3" y="51"/>
                    <a:pt x="3" y="51"/>
                    <a:pt x="3" y="51"/>
                  </a:cubicBezTo>
                  <a:cubicBezTo>
                    <a:pt x="1" y="52"/>
                    <a:pt x="0" y="54"/>
                    <a:pt x="2" y="56"/>
                  </a:cubicBezTo>
                  <a:cubicBezTo>
                    <a:pt x="9" y="63"/>
                    <a:pt x="9" y="63"/>
                    <a:pt x="9" y="63"/>
                  </a:cubicBezTo>
                  <a:cubicBezTo>
                    <a:pt x="11" y="64"/>
                    <a:pt x="12" y="66"/>
                    <a:pt x="12" y="67"/>
                  </a:cubicBezTo>
                  <a:cubicBezTo>
                    <a:pt x="12" y="68"/>
                    <a:pt x="10" y="70"/>
                    <a:pt x="8" y="72"/>
                  </a:cubicBezTo>
                  <a:cubicBezTo>
                    <a:pt x="1" y="78"/>
                    <a:pt x="1" y="78"/>
                    <a:pt x="1" y="78"/>
                  </a:cubicBezTo>
                  <a:cubicBezTo>
                    <a:pt x="0" y="80"/>
                    <a:pt x="0" y="82"/>
                    <a:pt x="2" y="83"/>
                  </a:cubicBezTo>
                  <a:cubicBezTo>
                    <a:pt x="11" y="86"/>
                    <a:pt x="11" y="86"/>
                    <a:pt x="11" y="86"/>
                  </a:cubicBezTo>
                  <a:cubicBezTo>
                    <a:pt x="13" y="87"/>
                    <a:pt x="15" y="89"/>
                    <a:pt x="15" y="89"/>
                  </a:cubicBezTo>
                  <a:cubicBezTo>
                    <a:pt x="16" y="90"/>
                    <a:pt x="15" y="93"/>
                    <a:pt x="14" y="95"/>
                  </a:cubicBezTo>
                  <a:cubicBezTo>
                    <a:pt x="10" y="103"/>
                    <a:pt x="10" y="103"/>
                    <a:pt x="10" y="103"/>
                  </a:cubicBezTo>
                  <a:cubicBezTo>
                    <a:pt x="9" y="105"/>
                    <a:pt x="10" y="107"/>
                    <a:pt x="12" y="107"/>
                  </a:cubicBezTo>
                  <a:cubicBezTo>
                    <a:pt x="21" y="107"/>
                    <a:pt x="21" y="107"/>
                    <a:pt x="21" y="107"/>
                  </a:cubicBezTo>
                  <a:cubicBezTo>
                    <a:pt x="24" y="107"/>
                    <a:pt x="26" y="108"/>
                    <a:pt x="27" y="108"/>
                  </a:cubicBezTo>
                  <a:cubicBezTo>
                    <a:pt x="27" y="108"/>
                    <a:pt x="28" y="112"/>
                    <a:pt x="28" y="114"/>
                  </a:cubicBezTo>
                  <a:cubicBezTo>
                    <a:pt x="27" y="123"/>
                    <a:pt x="27" y="123"/>
                    <a:pt x="27" y="123"/>
                  </a:cubicBezTo>
                  <a:cubicBezTo>
                    <a:pt x="27" y="126"/>
                    <a:pt x="29" y="127"/>
                    <a:pt x="31" y="126"/>
                  </a:cubicBezTo>
                  <a:cubicBezTo>
                    <a:pt x="40" y="123"/>
                    <a:pt x="40" y="123"/>
                    <a:pt x="40" y="123"/>
                  </a:cubicBezTo>
                  <a:cubicBezTo>
                    <a:pt x="42" y="122"/>
                    <a:pt x="44" y="121"/>
                    <a:pt x="45" y="121"/>
                  </a:cubicBezTo>
                  <a:cubicBezTo>
                    <a:pt x="45" y="121"/>
                    <a:pt x="47" y="124"/>
                    <a:pt x="48" y="126"/>
                  </a:cubicBezTo>
                  <a:cubicBezTo>
                    <a:pt x="51" y="135"/>
                    <a:pt x="51" y="135"/>
                    <a:pt x="51" y="135"/>
                  </a:cubicBezTo>
                  <a:cubicBezTo>
                    <a:pt x="52" y="138"/>
                    <a:pt x="54" y="138"/>
                    <a:pt x="56" y="136"/>
                  </a:cubicBezTo>
                  <a:cubicBezTo>
                    <a:pt x="62" y="130"/>
                    <a:pt x="62" y="130"/>
                    <a:pt x="62" y="130"/>
                  </a:cubicBezTo>
                  <a:cubicBezTo>
                    <a:pt x="64" y="128"/>
                    <a:pt x="66" y="127"/>
                    <a:pt x="66" y="127"/>
                  </a:cubicBezTo>
                  <a:cubicBezTo>
                    <a:pt x="67" y="127"/>
                    <a:pt x="70" y="128"/>
                    <a:pt x="71" y="130"/>
                  </a:cubicBezTo>
                  <a:cubicBezTo>
                    <a:pt x="77" y="137"/>
                    <a:pt x="77" y="137"/>
                    <a:pt x="77" y="137"/>
                  </a:cubicBezTo>
                  <a:cubicBezTo>
                    <a:pt x="79" y="139"/>
                    <a:pt x="81" y="139"/>
                    <a:pt x="82" y="136"/>
                  </a:cubicBezTo>
                  <a:cubicBezTo>
                    <a:pt x="86" y="128"/>
                    <a:pt x="86" y="128"/>
                    <a:pt x="86" y="128"/>
                  </a:cubicBezTo>
                  <a:cubicBezTo>
                    <a:pt x="87" y="125"/>
                    <a:pt x="88" y="123"/>
                    <a:pt x="88" y="123"/>
                  </a:cubicBezTo>
                  <a:cubicBezTo>
                    <a:pt x="89" y="123"/>
                    <a:pt x="92" y="124"/>
                    <a:pt x="94" y="125"/>
                  </a:cubicBezTo>
                  <a:cubicBezTo>
                    <a:pt x="103" y="129"/>
                    <a:pt x="103" y="129"/>
                    <a:pt x="103" y="129"/>
                  </a:cubicBezTo>
                  <a:cubicBezTo>
                    <a:pt x="105" y="130"/>
                    <a:pt x="107" y="129"/>
                    <a:pt x="107" y="126"/>
                  </a:cubicBezTo>
                  <a:cubicBezTo>
                    <a:pt x="107" y="117"/>
                    <a:pt x="107" y="117"/>
                    <a:pt x="107" y="117"/>
                  </a:cubicBezTo>
                  <a:cubicBezTo>
                    <a:pt x="107" y="115"/>
                    <a:pt x="107" y="112"/>
                    <a:pt x="107" y="112"/>
                  </a:cubicBezTo>
                  <a:cubicBezTo>
                    <a:pt x="108" y="111"/>
                    <a:pt x="111" y="110"/>
                    <a:pt x="114" y="111"/>
                  </a:cubicBezTo>
                  <a:cubicBezTo>
                    <a:pt x="123" y="111"/>
                    <a:pt x="123" y="111"/>
                    <a:pt x="123" y="111"/>
                  </a:cubicBezTo>
                  <a:cubicBezTo>
                    <a:pt x="125" y="112"/>
                    <a:pt x="127" y="110"/>
                    <a:pt x="126" y="107"/>
                  </a:cubicBezTo>
                  <a:cubicBezTo>
                    <a:pt x="122" y="99"/>
                    <a:pt x="122" y="99"/>
                    <a:pt x="122" y="99"/>
                  </a:cubicBezTo>
                  <a:cubicBezTo>
                    <a:pt x="121" y="97"/>
                    <a:pt x="120" y="94"/>
                    <a:pt x="121" y="94"/>
                  </a:cubicBezTo>
                  <a:cubicBezTo>
                    <a:pt x="121" y="93"/>
                    <a:pt x="123" y="91"/>
                    <a:pt x="126" y="91"/>
                  </a:cubicBezTo>
                  <a:lnTo>
                    <a:pt x="135" y="88"/>
                  </a:lnTo>
                  <a:close/>
                  <a:moveTo>
                    <a:pt x="81" y="68"/>
                  </a:moveTo>
                  <a:cubicBezTo>
                    <a:pt x="82" y="74"/>
                    <a:pt x="77" y="80"/>
                    <a:pt x="71" y="81"/>
                  </a:cubicBezTo>
                  <a:cubicBezTo>
                    <a:pt x="64" y="83"/>
                    <a:pt x="58" y="78"/>
                    <a:pt x="57" y="72"/>
                  </a:cubicBezTo>
                  <a:cubicBezTo>
                    <a:pt x="56" y="65"/>
                    <a:pt x="60" y="59"/>
                    <a:pt x="67" y="58"/>
                  </a:cubicBezTo>
                  <a:cubicBezTo>
                    <a:pt x="74" y="57"/>
                    <a:pt x="80" y="61"/>
                    <a:pt x="81" y="68"/>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78" name="Freeform 7">
              <a:extLst>
                <a:ext uri="{FF2B5EF4-FFF2-40B4-BE49-F238E27FC236}">
                  <a16:creationId xmlns:a16="http://schemas.microsoft.com/office/drawing/2014/main" id="{75510A7D-0650-4F37-9776-39ABF85D471F}"/>
                </a:ext>
              </a:extLst>
            </p:cNvPr>
            <p:cNvSpPr>
              <a:spLocks noEditPoints="1"/>
            </p:cNvSpPr>
            <p:nvPr/>
          </p:nvSpPr>
          <p:spPr bwMode="auto">
            <a:xfrm>
              <a:off x="6959689" y="2606605"/>
              <a:ext cx="938989" cy="900509"/>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grpSp>
      <p:pic>
        <p:nvPicPr>
          <p:cNvPr id="27" name="Picture 26">
            <a:extLst>
              <a:ext uri="{FF2B5EF4-FFF2-40B4-BE49-F238E27FC236}">
                <a16:creationId xmlns:a16="http://schemas.microsoft.com/office/drawing/2014/main" id="{4D74B01F-1152-43A2-960C-C744D19C1353}"/>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4221" b="94481" l="5519" r="96429"/>
                    </a14:imgEffect>
                  </a14:imgLayer>
                </a14:imgProps>
              </a:ext>
              <a:ext uri="{28A0092B-C50C-407E-A947-70E740481C1C}">
                <a14:useLocalDpi xmlns:a14="http://schemas.microsoft.com/office/drawing/2010/main" val="0"/>
              </a:ext>
            </a:extLst>
          </a:blip>
          <a:srcRect l="3822" t="2740" r="2740" b="3759"/>
          <a:stretch/>
        </p:blipFill>
        <p:spPr>
          <a:xfrm>
            <a:off x="3615088" y="2651298"/>
            <a:ext cx="1340428" cy="1341340"/>
          </a:xfrm>
          <a:prstGeom prst="ellipse">
            <a:avLst/>
          </a:prstGeom>
        </p:spPr>
      </p:pic>
      <p:cxnSp>
        <p:nvCxnSpPr>
          <p:cNvPr id="21" name="Straight Arrow Connector 20">
            <a:extLst>
              <a:ext uri="{FF2B5EF4-FFF2-40B4-BE49-F238E27FC236}">
                <a16:creationId xmlns:a16="http://schemas.microsoft.com/office/drawing/2014/main" id="{AE705A7F-45A9-4727-A3CB-36A6A28AEDD2}"/>
              </a:ext>
            </a:extLst>
          </p:cNvPr>
          <p:cNvCxnSpPr>
            <a:cxnSpLocks/>
          </p:cNvCxnSpPr>
          <p:nvPr/>
        </p:nvCxnSpPr>
        <p:spPr>
          <a:xfrm flipV="1">
            <a:off x="7090963" y="2089127"/>
            <a:ext cx="407000" cy="549312"/>
          </a:xfrm>
          <a:prstGeom prst="straightConnector1">
            <a:avLst/>
          </a:prstGeom>
          <a:ln w="4445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9CACF11-CD19-4916-A8B6-71031A8AFEDE}"/>
              </a:ext>
            </a:extLst>
          </p:cNvPr>
          <p:cNvCxnSpPr>
            <a:cxnSpLocks/>
          </p:cNvCxnSpPr>
          <p:nvPr/>
        </p:nvCxnSpPr>
        <p:spPr>
          <a:xfrm flipH="1" flipV="1">
            <a:off x="6818768" y="2046214"/>
            <a:ext cx="260489" cy="573956"/>
          </a:xfrm>
          <a:prstGeom prst="straightConnector1">
            <a:avLst/>
          </a:prstGeom>
          <a:ln w="4445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4F0E9B6-5B48-42A2-BDE5-78937B23C04A}"/>
              </a:ext>
            </a:extLst>
          </p:cNvPr>
          <p:cNvCxnSpPr>
            <a:cxnSpLocks/>
          </p:cNvCxnSpPr>
          <p:nvPr/>
        </p:nvCxnSpPr>
        <p:spPr>
          <a:xfrm flipV="1">
            <a:off x="7098036" y="2084844"/>
            <a:ext cx="34389" cy="550908"/>
          </a:xfrm>
          <a:prstGeom prst="straightConnector1">
            <a:avLst/>
          </a:prstGeom>
          <a:ln w="4445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61A6B31-6269-4309-90EF-C6D439F3B512}"/>
              </a:ext>
            </a:extLst>
          </p:cNvPr>
          <p:cNvCxnSpPr>
            <a:cxnSpLocks/>
          </p:cNvCxnSpPr>
          <p:nvPr/>
        </p:nvCxnSpPr>
        <p:spPr>
          <a:xfrm flipV="1">
            <a:off x="7094655" y="2121271"/>
            <a:ext cx="704966" cy="520980"/>
          </a:xfrm>
          <a:prstGeom prst="straightConnector1">
            <a:avLst/>
          </a:prstGeom>
          <a:ln w="4445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8CA1D07-84E4-495B-85FA-9BEB23BE2B6F}"/>
              </a:ext>
            </a:extLst>
          </p:cNvPr>
          <p:cNvCxnSpPr>
            <a:cxnSpLocks/>
          </p:cNvCxnSpPr>
          <p:nvPr/>
        </p:nvCxnSpPr>
        <p:spPr>
          <a:xfrm flipH="1" flipV="1">
            <a:off x="6478599" y="2111891"/>
            <a:ext cx="606585" cy="510184"/>
          </a:xfrm>
          <a:prstGeom prst="straightConnector1">
            <a:avLst/>
          </a:prstGeom>
          <a:ln w="44450">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1669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subTnLst>
                                    <p:set>
                                      <p:cBhvr override="childStyle">
                                        <p:cTn dur="1" fill="hold" display="0" masterRel="nextClick" afterEffect="1"/>
                                        <p:tgtEl>
                                          <p:spTgt spid="23"/>
                                        </p:tgtEl>
                                        <p:attrNameLst>
                                          <p:attrName>style.visibility</p:attrName>
                                        </p:attrNameLst>
                                      </p:cBhvr>
                                      <p:to>
                                        <p:strVal val="hidden"/>
                                      </p:to>
                                    </p:set>
                                  </p:sub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subTnLst>
                                    <p:set>
                                      <p:cBhvr override="childStyle">
                                        <p:cTn dur="1" fill="hold" display="0" masterRel="nextClick" afterEffect="1"/>
                                        <p:tgtEl>
                                          <p:spTgt spid="26"/>
                                        </p:tgtEl>
                                        <p:attrNameLst>
                                          <p:attrName>style.visibility</p:attrName>
                                        </p:attrNameLst>
                                      </p:cBhvr>
                                      <p:to>
                                        <p:strVal val="hidden"/>
                                      </p:to>
                                    </p:set>
                                  </p:sub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subTnLst>
                                    <p:set>
                                      <p:cBhvr override="childStyle">
                                        <p:cTn dur="1" fill="hold" display="0" masterRel="nextClick" afterEffect="1"/>
                                        <p:tgtEl>
                                          <p:spTgt spid="28"/>
                                        </p:tgtEl>
                                        <p:attrNameLst>
                                          <p:attrName>style.visibility</p:attrName>
                                        </p:attrNameLst>
                                      </p:cBhvr>
                                      <p:to>
                                        <p:strVal val="hidden"/>
                                      </p:to>
                                    </p:set>
                                  </p:sub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par>
                                <p:cTn id="33" presetID="1"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3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4157E-736A-49ED-B658-AE6E7DA7E8A4}"/>
              </a:ext>
            </a:extLst>
          </p:cNvPr>
          <p:cNvSpPr>
            <a:spLocks noGrp="1"/>
          </p:cNvSpPr>
          <p:nvPr>
            <p:ph type="title"/>
          </p:nvPr>
        </p:nvSpPr>
        <p:spPr>
          <a:xfrm>
            <a:off x="882" y="68262"/>
            <a:ext cx="10724938" cy="1351952"/>
          </a:xfrm>
        </p:spPr>
        <p:txBody>
          <a:bodyPr>
            <a:normAutofit/>
          </a:bodyPr>
          <a:lstStyle/>
          <a:p>
            <a:r>
              <a:rPr lang="en-US" sz="6600" dirty="0">
                <a:latin typeface="Segoe UI Light" panose="020B0502040204020203" pitchFamily="34" charset="0"/>
                <a:cs typeface="Segoe UI Light" panose="020B0502040204020203" pitchFamily="34" charset="0"/>
              </a:rPr>
              <a:t>Q: One last Why…</a:t>
            </a:r>
          </a:p>
        </p:txBody>
      </p:sp>
      <p:pic>
        <p:nvPicPr>
          <p:cNvPr id="4" name="Picture 3">
            <a:extLst>
              <a:ext uri="{FF2B5EF4-FFF2-40B4-BE49-F238E27FC236}">
                <a16:creationId xmlns:a16="http://schemas.microsoft.com/office/drawing/2014/main" id="{DE3DFB32-BD34-411C-BF97-5571997C5B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5176" y="1138196"/>
            <a:ext cx="4585593" cy="2967148"/>
          </a:xfrm>
          <a:prstGeom prst="rect">
            <a:avLst/>
          </a:prstGeom>
        </p:spPr>
      </p:pic>
      <p:sp>
        <p:nvSpPr>
          <p:cNvPr id="5" name="Title 1">
            <a:extLst>
              <a:ext uri="{FF2B5EF4-FFF2-40B4-BE49-F238E27FC236}">
                <a16:creationId xmlns:a16="http://schemas.microsoft.com/office/drawing/2014/main" id="{96436B1B-08AF-4B44-9947-5DFFE4EA8FF0}"/>
              </a:ext>
            </a:extLst>
          </p:cNvPr>
          <p:cNvSpPr txBox="1">
            <a:spLocks/>
          </p:cNvSpPr>
          <p:nvPr/>
        </p:nvSpPr>
        <p:spPr>
          <a:xfrm>
            <a:off x="882" y="5327143"/>
            <a:ext cx="12434710" cy="1351952"/>
          </a:xfrm>
          <a:prstGeom prst="rect">
            <a:avLst/>
          </a:prstGeom>
        </p:spPr>
        <p:txBody>
          <a:bodyPr vert="horz" lIns="93260" tIns="46630" rIns="93260" bIns="4663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latin typeface="Nirmala UI Semilight" panose="020B0402040204020203" pitchFamily="34" charset="0"/>
                <a:cs typeface="Nirmala UI Semilight" panose="020B0402040204020203" pitchFamily="34" charset="0"/>
              </a:rPr>
              <a:t>AI: An economically viable digital agent that explores, learns, and acts</a:t>
            </a:r>
          </a:p>
        </p:txBody>
      </p:sp>
      <p:sp>
        <p:nvSpPr>
          <p:cNvPr id="6" name="Title 1">
            <a:extLst>
              <a:ext uri="{FF2B5EF4-FFF2-40B4-BE49-F238E27FC236}">
                <a16:creationId xmlns:a16="http://schemas.microsoft.com/office/drawing/2014/main" id="{1C5CF9CA-3783-40AD-BB95-6FA0C20B5A59}"/>
              </a:ext>
            </a:extLst>
          </p:cNvPr>
          <p:cNvSpPr txBox="1">
            <a:spLocks/>
          </p:cNvSpPr>
          <p:nvPr/>
        </p:nvSpPr>
        <p:spPr>
          <a:xfrm>
            <a:off x="883" y="3975191"/>
            <a:ext cx="12434710" cy="135195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strike="sngStrike" dirty="0">
                <a:latin typeface="Segoe UI Semilight" panose="020B0402040204020203" pitchFamily="34" charset="0"/>
                <a:cs typeface="Segoe UI Semilight" panose="020B0402040204020203" pitchFamily="34" charset="0"/>
              </a:rPr>
              <a:t>AI: A function programmed with data</a:t>
            </a:r>
          </a:p>
        </p:txBody>
      </p:sp>
      <p:sp>
        <p:nvSpPr>
          <p:cNvPr id="10" name="Title 1">
            <a:extLst>
              <a:ext uri="{FF2B5EF4-FFF2-40B4-BE49-F238E27FC236}">
                <a16:creationId xmlns:a16="http://schemas.microsoft.com/office/drawing/2014/main" id="{6047C173-433F-439F-BDD8-5B97C153AF4D}"/>
              </a:ext>
            </a:extLst>
          </p:cNvPr>
          <p:cNvSpPr txBox="1">
            <a:spLocks/>
          </p:cNvSpPr>
          <p:nvPr/>
        </p:nvSpPr>
        <p:spPr>
          <a:xfrm>
            <a:off x="883" y="3973721"/>
            <a:ext cx="12434710" cy="135195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latin typeface="Nirmala UI Semilight" panose="020B0402040204020203" pitchFamily="34" charset="0"/>
                <a:cs typeface="Nirmala UI Semilight" panose="020B0402040204020203" pitchFamily="34" charset="0"/>
              </a:rPr>
              <a:t>AI: A function programmed with data</a:t>
            </a:r>
          </a:p>
        </p:txBody>
      </p:sp>
    </p:spTree>
    <p:extLst>
      <p:ext uri="{BB962C8B-B14F-4D97-AF65-F5344CB8AC3E}">
        <p14:creationId xmlns:p14="http://schemas.microsoft.com/office/powerpoint/2010/main" val="3520686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E994F-064D-4C5B-9B85-C7C90CC1DAE6}"/>
              </a:ext>
            </a:extLst>
          </p:cNvPr>
          <p:cNvSpPr>
            <a:spLocks noGrp="1"/>
          </p:cNvSpPr>
          <p:nvPr>
            <p:ph type="title"/>
          </p:nvPr>
        </p:nvSpPr>
        <p:spPr>
          <a:xfrm>
            <a:off x="1352507" y="781941"/>
            <a:ext cx="2253514" cy="565027"/>
          </a:xfrm>
        </p:spPr>
        <p:txBody>
          <a:bodyPr/>
          <a:lstStyle/>
          <a:p>
            <a:r>
              <a:rPr lang="en-US" dirty="0"/>
              <a:t>Content</a:t>
            </a:r>
          </a:p>
        </p:txBody>
      </p:sp>
      <p:sp>
        <p:nvSpPr>
          <p:cNvPr id="15" name="Title 1">
            <a:extLst>
              <a:ext uri="{FF2B5EF4-FFF2-40B4-BE49-F238E27FC236}">
                <a16:creationId xmlns:a16="http://schemas.microsoft.com/office/drawing/2014/main" id="{18D5217D-C6B9-4358-BF91-DEC25157B079}"/>
              </a:ext>
            </a:extLst>
          </p:cNvPr>
          <p:cNvSpPr txBox="1">
            <a:spLocks/>
          </p:cNvSpPr>
          <p:nvPr/>
        </p:nvSpPr>
        <p:spPr>
          <a:xfrm>
            <a:off x="5419307" y="789745"/>
            <a:ext cx="2253514"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gradFill>
                  <a:gsLst>
                    <a:gs pos="36538">
                      <a:schemeClr val="tx1"/>
                    </a:gs>
                    <a:gs pos="61000">
                      <a:schemeClr val="tx1"/>
                    </a:gs>
                  </a:gsLst>
                  <a:lin ang="5400000" scaled="0"/>
                </a:gradFill>
                <a:effectLst/>
                <a:latin typeface="+mj-lt"/>
                <a:ea typeface="+mn-ea"/>
                <a:cs typeface="Segoe UI" pitchFamily="34" charset="0"/>
              </a:defRPr>
            </a:lvl1pPr>
          </a:lstStyle>
          <a:p>
            <a:r>
              <a:rPr lang="en-US" sz="4800" dirty="0"/>
              <a:t>Layout</a:t>
            </a:r>
          </a:p>
        </p:txBody>
      </p:sp>
      <p:sp>
        <p:nvSpPr>
          <p:cNvPr id="16" name="Title 1">
            <a:extLst>
              <a:ext uri="{FF2B5EF4-FFF2-40B4-BE49-F238E27FC236}">
                <a16:creationId xmlns:a16="http://schemas.microsoft.com/office/drawing/2014/main" id="{A8451015-759F-481B-BF12-141E2B85A938}"/>
              </a:ext>
            </a:extLst>
          </p:cNvPr>
          <p:cNvSpPr txBox="1">
            <a:spLocks/>
          </p:cNvSpPr>
          <p:nvPr/>
        </p:nvSpPr>
        <p:spPr>
          <a:xfrm>
            <a:off x="9249476" y="789745"/>
            <a:ext cx="2253514"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gradFill>
                  <a:gsLst>
                    <a:gs pos="36538">
                      <a:schemeClr val="tx1"/>
                    </a:gs>
                    <a:gs pos="61000">
                      <a:schemeClr val="tx1"/>
                    </a:gs>
                  </a:gsLst>
                  <a:lin ang="5400000" scaled="0"/>
                </a:gradFill>
                <a:effectLst/>
                <a:latin typeface="+mj-lt"/>
                <a:ea typeface="+mn-ea"/>
                <a:cs typeface="Segoe UI" pitchFamily="34" charset="0"/>
              </a:defRPr>
            </a:lvl1pPr>
          </a:lstStyle>
          <a:p>
            <a:r>
              <a:rPr lang="en-US" sz="4800" dirty="0"/>
              <a:t>Creative</a:t>
            </a:r>
          </a:p>
        </p:txBody>
      </p:sp>
      <p:grpSp>
        <p:nvGrpSpPr>
          <p:cNvPr id="5" name="Group 4">
            <a:extLst>
              <a:ext uri="{FF2B5EF4-FFF2-40B4-BE49-F238E27FC236}">
                <a16:creationId xmlns:a16="http://schemas.microsoft.com/office/drawing/2014/main" id="{494079CB-C5E9-464F-B166-5FB75AA8F939}"/>
              </a:ext>
            </a:extLst>
          </p:cNvPr>
          <p:cNvGrpSpPr/>
          <p:nvPr/>
        </p:nvGrpSpPr>
        <p:grpSpPr>
          <a:xfrm>
            <a:off x="4531530" y="2188138"/>
            <a:ext cx="3500384" cy="3302889"/>
            <a:chOff x="4750055" y="2995376"/>
            <a:chExt cx="2782058" cy="2625090"/>
          </a:xfrm>
        </p:grpSpPr>
        <p:pic>
          <p:nvPicPr>
            <p:cNvPr id="11" name="Picture 10">
              <a:extLst>
                <a:ext uri="{FF2B5EF4-FFF2-40B4-BE49-F238E27FC236}">
                  <a16:creationId xmlns:a16="http://schemas.microsoft.com/office/drawing/2014/main" id="{F4AAFD02-2558-4909-8545-DA0E54962FCC}"/>
                </a:ext>
              </a:extLst>
            </p:cNvPr>
            <p:cNvPicPr>
              <a:picLocks noChangeAspect="1"/>
            </p:cNvPicPr>
            <p:nvPr/>
          </p:nvPicPr>
          <p:blipFill>
            <a:blip r:embed="rId2"/>
            <a:stretch>
              <a:fillRect/>
            </a:stretch>
          </p:blipFill>
          <p:spPr>
            <a:xfrm>
              <a:off x="5556257" y="3804242"/>
              <a:ext cx="1975856" cy="1816224"/>
            </a:xfrm>
            <a:prstGeom prst="rect">
              <a:avLst/>
            </a:prstGeom>
            <a:ln>
              <a:solidFill>
                <a:schemeClr val="bg1">
                  <a:lumMod val="75000"/>
                </a:schemeClr>
              </a:solidFill>
            </a:ln>
            <a:scene3d>
              <a:camera prst="perspectiveRight"/>
              <a:lightRig rig="threePt" dir="t"/>
            </a:scene3d>
          </p:spPr>
        </p:pic>
        <p:sp>
          <p:nvSpPr>
            <p:cNvPr id="13" name="Rectangle 12">
              <a:extLst>
                <a:ext uri="{FF2B5EF4-FFF2-40B4-BE49-F238E27FC236}">
                  <a16:creationId xmlns:a16="http://schemas.microsoft.com/office/drawing/2014/main" id="{15D7F4C5-6134-4B81-92B6-C4E10628D912}"/>
                </a:ext>
              </a:extLst>
            </p:cNvPr>
            <p:cNvSpPr/>
            <p:nvPr/>
          </p:nvSpPr>
          <p:spPr bwMode="auto">
            <a:xfrm>
              <a:off x="6713356" y="4714601"/>
              <a:ext cx="743108" cy="381123"/>
            </a:xfrm>
            <a:prstGeom prst="rect">
              <a:avLst/>
            </a:prstGeom>
            <a:noFill/>
            <a:ln w="38100">
              <a:solidFill>
                <a:srgbClr val="92D050"/>
              </a:solidFill>
            </a:ln>
            <a:scene3d>
              <a:camera prst="perspectiveRight"/>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5DEEE03E-3C62-42CC-AEF0-9A0D261FC280}"/>
                </a:ext>
              </a:extLst>
            </p:cNvPr>
            <p:cNvPicPr>
              <a:picLocks noChangeAspect="1"/>
            </p:cNvPicPr>
            <p:nvPr/>
          </p:nvPicPr>
          <p:blipFill>
            <a:blip r:embed="rId3"/>
            <a:stretch>
              <a:fillRect/>
            </a:stretch>
          </p:blipFill>
          <p:spPr>
            <a:xfrm>
              <a:off x="4750055" y="2995376"/>
              <a:ext cx="1995331" cy="1848663"/>
            </a:xfrm>
            <a:prstGeom prst="rect">
              <a:avLst/>
            </a:prstGeom>
            <a:ln>
              <a:solidFill>
                <a:schemeClr val="bg1">
                  <a:lumMod val="75000"/>
                </a:schemeClr>
              </a:solidFill>
            </a:ln>
            <a:scene3d>
              <a:camera prst="perspectiveRight"/>
              <a:lightRig rig="threePt" dir="t"/>
            </a:scene3d>
          </p:spPr>
        </p:pic>
        <p:sp>
          <p:nvSpPr>
            <p:cNvPr id="18" name="Rectangle 17">
              <a:extLst>
                <a:ext uri="{FF2B5EF4-FFF2-40B4-BE49-F238E27FC236}">
                  <a16:creationId xmlns:a16="http://schemas.microsoft.com/office/drawing/2014/main" id="{4D68E08A-FD0A-450E-AE75-A70CA93E381F}"/>
                </a:ext>
              </a:extLst>
            </p:cNvPr>
            <p:cNvSpPr/>
            <p:nvPr/>
          </p:nvSpPr>
          <p:spPr bwMode="auto">
            <a:xfrm>
              <a:off x="4869569" y="3800025"/>
              <a:ext cx="934697" cy="437176"/>
            </a:xfrm>
            <a:prstGeom prst="rect">
              <a:avLst/>
            </a:prstGeom>
            <a:noFill/>
            <a:ln w="38100">
              <a:solidFill>
                <a:srgbClr val="92D050"/>
              </a:solidFill>
            </a:ln>
            <a:scene3d>
              <a:camera prst="perspectiveRight"/>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2050" name="Picture 2" descr="Image result for vacation to hawaii">
            <a:extLst>
              <a:ext uri="{FF2B5EF4-FFF2-40B4-BE49-F238E27FC236}">
                <a16:creationId xmlns:a16="http://schemas.microsoft.com/office/drawing/2014/main" id="{A7970108-BBDC-4052-BB3D-00F0F93EF1D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6037" b="683"/>
          <a:stretch/>
        </p:blipFill>
        <p:spPr bwMode="auto">
          <a:xfrm>
            <a:off x="8552686" y="2017597"/>
            <a:ext cx="1765513" cy="117486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vacation to hawaii">
            <a:extLst>
              <a:ext uri="{FF2B5EF4-FFF2-40B4-BE49-F238E27FC236}">
                <a16:creationId xmlns:a16="http://schemas.microsoft.com/office/drawing/2014/main" id="{CE78EDC7-B900-4568-8EF3-CF70ECFDB4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52686" y="3411884"/>
            <a:ext cx="1771946" cy="117914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vacation to hawaii nightlife">
            <a:extLst>
              <a:ext uri="{FF2B5EF4-FFF2-40B4-BE49-F238E27FC236}">
                <a16:creationId xmlns:a16="http://schemas.microsoft.com/office/drawing/2014/main" id="{DA7A1E60-69F0-4FE5-AFBF-7AE4BA25A0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09153" y="3411884"/>
            <a:ext cx="1771946" cy="117486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hawaii nightlife">
            <a:extLst>
              <a:ext uri="{FF2B5EF4-FFF2-40B4-BE49-F238E27FC236}">
                <a16:creationId xmlns:a16="http://schemas.microsoft.com/office/drawing/2014/main" id="{84B85A3A-1438-452F-AE5E-6E73C7A67B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09153" y="2021400"/>
            <a:ext cx="1765513" cy="117486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866DA4D-A044-40F3-AF2E-4C25ECF7813C}"/>
              </a:ext>
            </a:extLst>
          </p:cNvPr>
          <p:cNvSpPr txBox="1"/>
          <p:nvPr/>
        </p:nvSpPr>
        <p:spPr>
          <a:xfrm>
            <a:off x="8648163" y="1663524"/>
            <a:ext cx="3721980" cy="320182"/>
          </a:xfrm>
          <a:prstGeom prst="rect">
            <a:avLst/>
          </a:prstGeom>
          <a:noFill/>
        </p:spPr>
        <p:txBody>
          <a:bodyPr wrap="square" lIns="0" tIns="0" rIns="0" bIns="0" rtlCol="0">
            <a:spAutoFit/>
          </a:bodyPr>
          <a:lstStyle/>
          <a:p>
            <a:pPr algn="l"/>
            <a:r>
              <a:rPr lang="en-US" sz="2040">
                <a:solidFill>
                  <a:schemeClr val="bg1">
                    <a:lumMod val="65000"/>
                  </a:schemeClr>
                </a:solidFill>
              </a:rPr>
              <a:t>“Book Your Vacation to Hawaii”</a:t>
            </a:r>
          </a:p>
        </p:txBody>
      </p:sp>
      <p:pic>
        <p:nvPicPr>
          <p:cNvPr id="2060" name="Picture 12" descr="Image result for xbox home page">
            <a:extLst>
              <a:ext uri="{FF2B5EF4-FFF2-40B4-BE49-F238E27FC236}">
                <a16:creationId xmlns:a16="http://schemas.microsoft.com/office/drawing/2014/main" id="{3F98D18B-1BE5-4CFC-BD89-BB73E93DA26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5974" y="2446109"/>
            <a:ext cx="3668951" cy="2068016"/>
          </a:xfrm>
          <a:prstGeom prst="rect">
            <a:avLst/>
          </a:prstGeom>
          <a:noFill/>
          <a:scene3d>
            <a:camera prst="perspectiveContrastingRightFacing">
              <a:rot lat="0" lon="20400000" rev="0"/>
            </a:camera>
            <a:lightRig rig="threePt" dir="t"/>
          </a:scene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525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E994F-064D-4C5B-9B85-C7C90CC1DAE6}"/>
              </a:ext>
            </a:extLst>
          </p:cNvPr>
          <p:cNvSpPr>
            <a:spLocks noGrp="1"/>
          </p:cNvSpPr>
          <p:nvPr>
            <p:ph type="title"/>
          </p:nvPr>
        </p:nvSpPr>
        <p:spPr>
          <a:xfrm>
            <a:off x="1265238" y="569401"/>
            <a:ext cx="2519634" cy="565027"/>
          </a:xfrm>
        </p:spPr>
        <p:txBody>
          <a:bodyPr/>
          <a:lstStyle/>
          <a:p>
            <a:r>
              <a:rPr lang="en-US" dirty="0"/>
              <a:t>Wellness</a:t>
            </a:r>
          </a:p>
        </p:txBody>
      </p:sp>
      <p:sp>
        <p:nvSpPr>
          <p:cNvPr id="14" name="Title 1">
            <a:extLst>
              <a:ext uri="{FF2B5EF4-FFF2-40B4-BE49-F238E27FC236}">
                <a16:creationId xmlns:a16="http://schemas.microsoft.com/office/drawing/2014/main" id="{86ADB65B-28AE-4268-A845-BC4A5EAFEF3A}"/>
              </a:ext>
            </a:extLst>
          </p:cNvPr>
          <p:cNvSpPr txBox="1">
            <a:spLocks/>
          </p:cNvSpPr>
          <p:nvPr/>
        </p:nvSpPr>
        <p:spPr>
          <a:xfrm>
            <a:off x="8589385" y="573847"/>
            <a:ext cx="2000953"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gradFill>
                  <a:gsLst>
                    <a:gs pos="36538">
                      <a:schemeClr val="tx1"/>
                    </a:gs>
                    <a:gs pos="61000">
                      <a:schemeClr val="tx1"/>
                    </a:gs>
                  </a:gsLst>
                  <a:lin ang="5400000" scaled="0"/>
                </a:gradFill>
                <a:effectLst/>
                <a:latin typeface="+mj-lt"/>
                <a:ea typeface="+mn-ea"/>
                <a:cs typeface="Segoe UI" pitchFamily="34" charset="0"/>
              </a:defRPr>
            </a:lvl1pPr>
          </a:lstStyle>
          <a:p>
            <a:r>
              <a:rPr lang="en-US" sz="4800" dirty="0"/>
              <a:t>Bots</a:t>
            </a:r>
          </a:p>
        </p:txBody>
      </p:sp>
      <p:pic>
        <p:nvPicPr>
          <p:cNvPr id="16" name="Picture Placeholder 4">
            <a:extLst>
              <a:ext uri="{FF2B5EF4-FFF2-40B4-BE49-F238E27FC236}">
                <a16:creationId xmlns:a16="http://schemas.microsoft.com/office/drawing/2014/main" id="{D1646D31-5D66-4ADE-9F81-B43A1B0FF6FA}"/>
              </a:ext>
            </a:extLst>
          </p:cNvPr>
          <p:cNvPicPr>
            <a:picLocks noChangeAspect="1"/>
          </p:cNvPicPr>
          <p:nvPr/>
        </p:nvPicPr>
        <p:blipFill>
          <a:blip r:embed="rId2"/>
          <a:srcRect t="21726" b="21726"/>
          <a:stretch>
            <a:fillRect/>
          </a:stretch>
        </p:blipFill>
        <p:spPr>
          <a:xfrm>
            <a:off x="260857" y="2448083"/>
            <a:ext cx="5595620" cy="2098358"/>
          </a:xfrm>
          <a:prstGeom prst="rect">
            <a:avLst/>
          </a:prstGeom>
        </p:spPr>
      </p:pic>
      <p:grpSp>
        <p:nvGrpSpPr>
          <p:cNvPr id="6" name="Group 5">
            <a:extLst>
              <a:ext uri="{FF2B5EF4-FFF2-40B4-BE49-F238E27FC236}">
                <a16:creationId xmlns:a16="http://schemas.microsoft.com/office/drawing/2014/main" id="{701E240E-AB83-43DD-AE91-6068713AACA8}"/>
              </a:ext>
            </a:extLst>
          </p:cNvPr>
          <p:cNvGrpSpPr/>
          <p:nvPr/>
        </p:nvGrpSpPr>
        <p:grpSpPr>
          <a:xfrm>
            <a:off x="6839972" y="1313526"/>
            <a:ext cx="4675209" cy="4949542"/>
            <a:chOff x="7174570" y="1536361"/>
            <a:chExt cx="3587307" cy="3706413"/>
          </a:xfrm>
        </p:grpSpPr>
        <p:pic>
          <p:nvPicPr>
            <p:cNvPr id="13" name="Picture 12">
              <a:extLst>
                <a:ext uri="{FF2B5EF4-FFF2-40B4-BE49-F238E27FC236}">
                  <a16:creationId xmlns:a16="http://schemas.microsoft.com/office/drawing/2014/main" id="{317D9D13-C977-499C-88BB-1021192F7E2B}"/>
                </a:ext>
              </a:extLst>
            </p:cNvPr>
            <p:cNvPicPr>
              <a:picLocks noChangeAspect="1"/>
            </p:cNvPicPr>
            <p:nvPr/>
          </p:nvPicPr>
          <p:blipFill>
            <a:blip r:embed="rId3"/>
            <a:stretch>
              <a:fillRect/>
            </a:stretch>
          </p:blipFill>
          <p:spPr>
            <a:xfrm>
              <a:off x="7226018" y="1536361"/>
              <a:ext cx="3009698" cy="3706413"/>
            </a:xfrm>
            <a:prstGeom prst="rect">
              <a:avLst/>
            </a:prstGeom>
            <a:ln>
              <a:solidFill>
                <a:srgbClr val="9D9D9D"/>
              </a:solidFill>
            </a:ln>
            <a:scene3d>
              <a:camera prst="perspectiveRight"/>
              <a:lightRig rig="threePt" dir="t"/>
            </a:scene3d>
          </p:spPr>
        </p:pic>
        <p:pic>
          <p:nvPicPr>
            <p:cNvPr id="15" name="Picture 14">
              <a:extLst>
                <a:ext uri="{FF2B5EF4-FFF2-40B4-BE49-F238E27FC236}">
                  <a16:creationId xmlns:a16="http://schemas.microsoft.com/office/drawing/2014/main" id="{9F161186-5FA8-48B8-90E0-FF21649A2E09}"/>
                </a:ext>
              </a:extLst>
            </p:cNvPr>
            <p:cNvPicPr>
              <a:picLocks noChangeAspect="1"/>
            </p:cNvPicPr>
            <p:nvPr/>
          </p:nvPicPr>
          <p:blipFill rotWithShape="1">
            <a:blip r:embed="rId4"/>
            <a:srcRect l="10210" t="3750" r="11511" b="29038"/>
            <a:stretch/>
          </p:blipFill>
          <p:spPr>
            <a:xfrm>
              <a:off x="9801890" y="1885572"/>
              <a:ext cx="959987" cy="969400"/>
            </a:xfrm>
            <a:prstGeom prst="ellipse">
              <a:avLst/>
            </a:prstGeom>
            <a:solidFill>
              <a:srgbClr val="29A3FF"/>
            </a:solidFill>
            <a:ln w="9525">
              <a:solidFill>
                <a:srgbClr val="FFFFFF">
                  <a:lumMod val="50000"/>
                </a:srgbClr>
              </a:solidFill>
            </a:ln>
          </p:spPr>
        </p:pic>
        <p:sp>
          <p:nvSpPr>
            <p:cNvPr id="17" name="Rectangle 16">
              <a:extLst>
                <a:ext uri="{FF2B5EF4-FFF2-40B4-BE49-F238E27FC236}">
                  <a16:creationId xmlns:a16="http://schemas.microsoft.com/office/drawing/2014/main" id="{D9877B9D-E00F-4E53-AD16-284086774D1B}"/>
                </a:ext>
              </a:extLst>
            </p:cNvPr>
            <p:cNvSpPr/>
            <p:nvPr/>
          </p:nvSpPr>
          <p:spPr bwMode="auto">
            <a:xfrm>
              <a:off x="7174570" y="3052437"/>
              <a:ext cx="3061146" cy="1238639"/>
            </a:xfrm>
            <a:prstGeom prst="rect">
              <a:avLst/>
            </a:prstGeom>
            <a:noFill/>
            <a:ln w="38100">
              <a:solidFill>
                <a:srgbClr val="92D050"/>
              </a:solidFill>
            </a:ln>
            <a:scene3d>
              <a:camera prst="perspectiveRight">
                <a:rot lat="0" lon="198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 name="Rectangle 2">
            <a:extLst>
              <a:ext uri="{FF2B5EF4-FFF2-40B4-BE49-F238E27FC236}">
                <a16:creationId xmlns:a16="http://schemas.microsoft.com/office/drawing/2014/main" id="{FAF28A3A-F557-4AD5-A623-094FCBC2EC1F}"/>
              </a:ext>
            </a:extLst>
          </p:cNvPr>
          <p:cNvSpPr/>
          <p:nvPr/>
        </p:nvSpPr>
        <p:spPr>
          <a:xfrm>
            <a:off x="165100" y="4792662"/>
            <a:ext cx="6216650" cy="1384995"/>
          </a:xfrm>
          <a:prstGeom prst="rect">
            <a:avLst/>
          </a:prstGeom>
        </p:spPr>
        <p:txBody>
          <a:bodyPr>
            <a:spAutoFit/>
          </a:bodyPr>
          <a:lstStyle/>
          <a:p>
            <a:r>
              <a:rPr lang="en-US" sz="2800" dirty="0"/>
              <a:t>[ZKZ ’09, SLLSPM ’11, NSTWCSM ’14, PGCRRH ’14, NHS ’15, KHSBATM ‘15, HFKMTY ’16]</a:t>
            </a:r>
          </a:p>
        </p:txBody>
      </p:sp>
    </p:spTree>
    <p:extLst>
      <p:ext uri="{BB962C8B-B14F-4D97-AF65-F5344CB8AC3E}">
        <p14:creationId xmlns:p14="http://schemas.microsoft.com/office/powerpoint/2010/main" val="1542211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E4583-7015-4269-B348-8F4405B22969}"/>
              </a:ext>
            </a:extLst>
          </p:cNvPr>
          <p:cNvSpPr>
            <a:spLocks noGrp="1"/>
          </p:cNvSpPr>
          <p:nvPr>
            <p:ph type="title"/>
          </p:nvPr>
        </p:nvSpPr>
        <p:spPr>
          <a:xfrm>
            <a:off x="0" y="68262"/>
            <a:ext cx="11889564" cy="917575"/>
          </a:xfrm>
        </p:spPr>
        <p:txBody>
          <a:bodyPr/>
          <a:lstStyle/>
          <a:p>
            <a:r>
              <a:rPr lang="en-US" sz="6600" dirty="0"/>
              <a:t>Other Real-world Applications</a:t>
            </a:r>
          </a:p>
        </p:txBody>
      </p:sp>
      <p:sp>
        <p:nvSpPr>
          <p:cNvPr id="3" name="Text Placeholder 2">
            <a:extLst>
              <a:ext uri="{FF2B5EF4-FFF2-40B4-BE49-F238E27FC236}">
                <a16:creationId xmlns:a16="http://schemas.microsoft.com/office/drawing/2014/main" id="{A837BC2F-A585-42DF-A97A-9A26C59A5C56}"/>
              </a:ext>
            </a:extLst>
          </p:cNvPr>
          <p:cNvSpPr>
            <a:spLocks noGrp="1"/>
          </p:cNvSpPr>
          <p:nvPr>
            <p:ph type="body" sz="quarter" idx="10"/>
          </p:nvPr>
        </p:nvSpPr>
        <p:spPr>
          <a:xfrm>
            <a:off x="0" y="1439862"/>
            <a:ext cx="12390437" cy="3447098"/>
          </a:xfrm>
        </p:spPr>
        <p:txBody>
          <a:bodyPr/>
          <a:lstStyle/>
          <a:p>
            <a:pPr marL="0" indent="0">
              <a:buNone/>
            </a:pPr>
            <a:r>
              <a:rPr lang="en-US" sz="4000" b="1" dirty="0"/>
              <a:t>Ad Choice</a:t>
            </a:r>
            <a:r>
              <a:rPr lang="en-US" sz="4000" dirty="0"/>
              <a:t>: [BPQCCPRSS ‘12]</a:t>
            </a:r>
          </a:p>
          <a:p>
            <a:pPr marL="0" indent="0">
              <a:buNone/>
            </a:pPr>
            <a:r>
              <a:rPr lang="en-US" sz="4000" b="1" dirty="0"/>
              <a:t>Ad Format</a:t>
            </a:r>
            <a:r>
              <a:rPr lang="en-US" sz="4000" dirty="0"/>
              <a:t>: [TRSA ‘13]</a:t>
            </a:r>
          </a:p>
          <a:p>
            <a:pPr marL="0" indent="0">
              <a:buNone/>
            </a:pPr>
            <a:r>
              <a:rPr lang="en-US" sz="4000" b="1" dirty="0"/>
              <a:t>Education</a:t>
            </a:r>
            <a:r>
              <a:rPr lang="en-US" sz="4000" dirty="0"/>
              <a:t>: [MLLBP ‘14]</a:t>
            </a:r>
          </a:p>
          <a:p>
            <a:pPr marL="0" indent="0">
              <a:buNone/>
            </a:pPr>
            <a:r>
              <a:rPr lang="en-US" sz="4000" b="1" dirty="0"/>
              <a:t>Music Rec</a:t>
            </a:r>
            <a:r>
              <a:rPr lang="en-US" sz="4000" dirty="0"/>
              <a:t>: [WWHW ‘14]</a:t>
            </a:r>
          </a:p>
          <a:p>
            <a:pPr marL="0" indent="0">
              <a:buNone/>
            </a:pPr>
            <a:r>
              <a:rPr lang="en-US" sz="4000" b="1" dirty="0"/>
              <a:t>Robotics</a:t>
            </a:r>
            <a:r>
              <a:rPr lang="en-US" sz="4000" dirty="0"/>
              <a:t>: [PG ‘16]</a:t>
            </a:r>
          </a:p>
        </p:txBody>
      </p:sp>
    </p:spTree>
    <p:extLst>
      <p:ext uri="{BB962C8B-B14F-4D97-AF65-F5344CB8AC3E}">
        <p14:creationId xmlns:p14="http://schemas.microsoft.com/office/powerpoint/2010/main" val="670560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A19EF-8ED7-4FF2-850C-A7675138DB32}"/>
              </a:ext>
            </a:extLst>
          </p:cNvPr>
          <p:cNvSpPr>
            <a:spLocks noGrp="1"/>
          </p:cNvSpPr>
          <p:nvPr>
            <p:ph type="ctrTitle"/>
          </p:nvPr>
        </p:nvSpPr>
        <p:spPr>
          <a:xfrm>
            <a:off x="1561719" y="0"/>
            <a:ext cx="9327356" cy="1004913"/>
          </a:xfrm>
        </p:spPr>
        <p:txBody>
          <a:bodyPr/>
          <a:lstStyle/>
          <a:p>
            <a:r>
              <a:rPr lang="en-US" sz="6600" dirty="0"/>
              <a:t>Why?</a:t>
            </a:r>
          </a:p>
        </p:txBody>
      </p:sp>
      <p:pic>
        <p:nvPicPr>
          <p:cNvPr id="3" name="Picture 6" descr="Image result for Playing xbox">
            <a:extLst>
              <a:ext uri="{FF2B5EF4-FFF2-40B4-BE49-F238E27FC236}">
                <a16:creationId xmlns:a16="http://schemas.microsoft.com/office/drawing/2014/main" id="{7CF522AB-0FEA-46A9-9961-21DE87F0D5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1740" y="1592262"/>
            <a:ext cx="5133622" cy="288766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E749BE2-580A-4E48-A805-6C8FA81B4E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92262"/>
            <a:ext cx="5904399" cy="2900405"/>
          </a:xfrm>
          <a:prstGeom prst="rect">
            <a:avLst/>
          </a:prstGeom>
        </p:spPr>
      </p:pic>
      <p:sp>
        <p:nvSpPr>
          <p:cNvPr id="5" name="Title 1">
            <a:extLst>
              <a:ext uri="{FF2B5EF4-FFF2-40B4-BE49-F238E27FC236}">
                <a16:creationId xmlns:a16="http://schemas.microsoft.com/office/drawing/2014/main" id="{0AAEB84E-307A-480C-A970-BB4FB78949A4}"/>
              </a:ext>
            </a:extLst>
          </p:cNvPr>
          <p:cNvSpPr txBox="1">
            <a:spLocks/>
          </p:cNvSpPr>
          <p:nvPr/>
        </p:nvSpPr>
        <p:spPr>
          <a:xfrm>
            <a:off x="8123237" y="4716462"/>
            <a:ext cx="3632131" cy="1017048"/>
          </a:xfrm>
          <a:prstGeom prst="rect">
            <a:avLst/>
          </a:prstGeom>
        </p:spPr>
        <p:txBody>
          <a:bodyPr vert="horz" wrap="square" lIns="146304" tIns="91440" rIns="146304" bIns="91440"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600" dirty="0"/>
              <a:t>40% lift</a:t>
            </a:r>
          </a:p>
        </p:txBody>
      </p:sp>
      <p:sp>
        <p:nvSpPr>
          <p:cNvPr id="6" name="Title 1">
            <a:extLst>
              <a:ext uri="{FF2B5EF4-FFF2-40B4-BE49-F238E27FC236}">
                <a16:creationId xmlns:a16="http://schemas.microsoft.com/office/drawing/2014/main" id="{F297AAAC-3AF1-4483-BC95-5569642B2728}"/>
              </a:ext>
            </a:extLst>
          </p:cNvPr>
          <p:cNvSpPr txBox="1">
            <a:spLocks/>
          </p:cNvSpPr>
          <p:nvPr/>
        </p:nvSpPr>
        <p:spPr>
          <a:xfrm>
            <a:off x="1136133" y="4716462"/>
            <a:ext cx="3632131" cy="1017048"/>
          </a:xfrm>
          <a:prstGeom prst="rect">
            <a:avLst/>
          </a:prstGeom>
        </p:spPr>
        <p:txBody>
          <a:bodyPr vert="horz" wrap="square" lIns="146304" tIns="91440" rIns="146304" bIns="91440"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600" dirty="0"/>
              <a:t>28% lift</a:t>
            </a:r>
          </a:p>
        </p:txBody>
      </p:sp>
      <p:sp>
        <p:nvSpPr>
          <p:cNvPr id="7" name="Title 1">
            <a:extLst>
              <a:ext uri="{FF2B5EF4-FFF2-40B4-BE49-F238E27FC236}">
                <a16:creationId xmlns:a16="http://schemas.microsoft.com/office/drawing/2014/main" id="{E14B91B4-AA37-487F-817F-090531A95476}"/>
              </a:ext>
            </a:extLst>
          </p:cNvPr>
          <p:cNvSpPr txBox="1">
            <a:spLocks/>
          </p:cNvSpPr>
          <p:nvPr/>
        </p:nvSpPr>
        <p:spPr>
          <a:xfrm>
            <a:off x="160059" y="616706"/>
            <a:ext cx="5232155" cy="1017048"/>
          </a:xfrm>
          <a:prstGeom prst="rect">
            <a:avLst/>
          </a:prstGeom>
        </p:spPr>
        <p:txBody>
          <a:bodyPr vert="horz" wrap="square" lIns="146304" tIns="91440" rIns="146304" bIns="91440"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600" dirty="0"/>
              <a:t>Which News?</a:t>
            </a:r>
          </a:p>
        </p:txBody>
      </p:sp>
      <p:sp>
        <p:nvSpPr>
          <p:cNvPr id="8" name="Title 1">
            <a:extLst>
              <a:ext uri="{FF2B5EF4-FFF2-40B4-BE49-F238E27FC236}">
                <a16:creationId xmlns:a16="http://schemas.microsoft.com/office/drawing/2014/main" id="{DEF0665E-A4C0-428B-A99D-2DFCE215CBED}"/>
              </a:ext>
            </a:extLst>
          </p:cNvPr>
          <p:cNvSpPr txBox="1">
            <a:spLocks/>
          </p:cNvSpPr>
          <p:nvPr/>
        </p:nvSpPr>
        <p:spPr>
          <a:xfrm>
            <a:off x="7291739" y="616706"/>
            <a:ext cx="5133621" cy="1017048"/>
          </a:xfrm>
          <a:prstGeom prst="rect">
            <a:avLst/>
          </a:prstGeom>
        </p:spPr>
        <p:txBody>
          <a:bodyPr vert="horz" wrap="square" lIns="146304" tIns="91440" rIns="146304" bIns="91440"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600" dirty="0"/>
              <a:t>Which Game?</a:t>
            </a:r>
          </a:p>
        </p:txBody>
      </p:sp>
    </p:spTree>
    <p:extLst>
      <p:ext uri="{BB962C8B-B14F-4D97-AF65-F5344CB8AC3E}">
        <p14:creationId xmlns:p14="http://schemas.microsoft.com/office/powerpoint/2010/main" val="44732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68262"/>
            <a:ext cx="12098488" cy="1351600"/>
          </a:xfrm>
          <a:prstGeom prst="rect">
            <a:avLst/>
          </a:prstGeom>
        </p:spPr>
        <p:txBody>
          <a:bodyPr vert="horz" lIns="93236" tIns="46618" rIns="93236" bIns="466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spc="-102" dirty="0">
                <a:ln w="3175">
                  <a:noFill/>
                </a:ln>
                <a:gradFill>
                  <a:gsLst>
                    <a:gs pos="1250">
                      <a:schemeClr val="tx1"/>
                    </a:gs>
                    <a:gs pos="100000">
                      <a:schemeClr val="tx1"/>
                    </a:gs>
                  </a:gsLst>
                  <a:lin ang="5400000" scaled="0"/>
                </a:gradFill>
                <a:ea typeface="+mn-ea"/>
                <a:cs typeface="Segoe UI" pitchFamily="34" charset="0"/>
              </a:rPr>
              <a:t>Formalism: Contextual Bandits</a:t>
            </a:r>
          </a:p>
        </p:txBody>
      </p:sp>
      <mc:AlternateContent xmlns:mc="http://schemas.openxmlformats.org/markup-compatibility/2006" xmlns:a14="http://schemas.microsoft.com/office/drawing/2010/main">
        <mc:Choice Requires="a14">
          <p:sp>
            <p:nvSpPr>
              <p:cNvPr id="5" name="Content Placeholder 2"/>
              <p:cNvSpPr txBox="1">
                <a:spLocks/>
              </p:cNvSpPr>
              <p:nvPr/>
            </p:nvSpPr>
            <p:spPr>
              <a:xfrm>
                <a:off x="468682" y="1880200"/>
                <a:ext cx="11602708" cy="5009818"/>
              </a:xfrm>
              <a:prstGeom prst="rect">
                <a:avLst/>
              </a:prstGeom>
            </p:spPr>
            <p:txBody>
              <a:bodyPr vert="horz" lIns="93236" tIns="46618" rIns="93236" bIns="4661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gradFill>
                      <a:gsLst>
                        <a:gs pos="1250">
                          <a:schemeClr val="tx1"/>
                        </a:gs>
                        <a:gs pos="100000">
                          <a:schemeClr val="tx1"/>
                        </a:gs>
                      </a:gsLst>
                      <a:lin ang="5400000" scaled="0"/>
                    </a:gradFill>
                  </a:rPr>
                  <a:t>Repeatedly: </a:t>
                </a:r>
              </a:p>
              <a:p>
                <a:pPr marL="524429" indent="-524429">
                  <a:buFont typeface="+mj-lt"/>
                  <a:buAutoNum type="arabicPeriod"/>
                </a:pPr>
                <a:r>
                  <a:rPr lang="en-US" sz="4000" dirty="0">
                    <a:gradFill>
                      <a:gsLst>
                        <a:gs pos="1250">
                          <a:schemeClr val="tx1"/>
                        </a:gs>
                        <a:gs pos="100000">
                          <a:schemeClr val="tx1"/>
                        </a:gs>
                      </a:gsLst>
                      <a:lin ang="5400000" scaled="0"/>
                    </a:gradFill>
                  </a:rPr>
                  <a:t> Observe features </a:t>
                </a:r>
                <a14:m>
                  <m:oMath xmlns:m="http://schemas.openxmlformats.org/officeDocument/2006/math">
                    <m:r>
                      <a:rPr lang="en-US" sz="4000" smtClean="0">
                        <a:solidFill>
                          <a:srgbClr val="FF0000"/>
                        </a:solidFill>
                        <a:latin typeface="Cambria Math" panose="02040503050406030204" pitchFamily="18" charset="0"/>
                      </a:rPr>
                      <m:t>𝑥</m:t>
                    </m:r>
                  </m:oMath>
                </a14:m>
                <a:endParaRPr lang="en-US" sz="4000" dirty="0">
                  <a:gradFill>
                    <a:gsLst>
                      <a:gs pos="1250">
                        <a:schemeClr val="tx1"/>
                      </a:gs>
                      <a:gs pos="100000">
                        <a:schemeClr val="tx1"/>
                      </a:gs>
                    </a:gsLst>
                    <a:lin ang="5400000" scaled="0"/>
                  </a:gradFill>
                </a:endParaRPr>
              </a:p>
              <a:p>
                <a:pPr marL="524429" indent="-524429">
                  <a:buFont typeface="+mj-lt"/>
                  <a:buAutoNum type="arabicPeriod"/>
                </a:pPr>
                <a:r>
                  <a:rPr lang="en-US" sz="4000" dirty="0">
                    <a:gradFill>
                      <a:gsLst>
                        <a:gs pos="1250">
                          <a:schemeClr val="tx1"/>
                        </a:gs>
                        <a:gs pos="100000">
                          <a:schemeClr val="tx1"/>
                        </a:gs>
                      </a:gsLst>
                      <a:lin ang="5400000" scaled="0"/>
                    </a:gradFill>
                  </a:rPr>
                  <a:t> Choose action </a:t>
                </a:r>
                <a14:m>
                  <m:oMath xmlns:m="http://schemas.openxmlformats.org/officeDocument/2006/math">
                    <m:r>
                      <a:rPr lang="en-US" sz="4000" smtClean="0">
                        <a:solidFill>
                          <a:srgbClr val="FF0000"/>
                        </a:solidFill>
                        <a:latin typeface="Cambria Math" panose="02040503050406030204" pitchFamily="18" charset="0"/>
                      </a:rPr>
                      <m:t>𝑎</m:t>
                    </m:r>
                    <m:r>
                      <a:rPr lang="en-US" sz="4000" smtClean="0">
                        <a:solidFill>
                          <a:srgbClr val="FF0000"/>
                        </a:solidFill>
                        <a:latin typeface="Cambria Math" panose="02040503050406030204" pitchFamily="18" charset="0"/>
                      </a:rPr>
                      <m:t>∈</m:t>
                    </m:r>
                    <m:r>
                      <a:rPr lang="en-US" sz="4000" smtClean="0">
                        <a:solidFill>
                          <a:srgbClr val="FF0000"/>
                        </a:solidFill>
                        <a:latin typeface="Cambria Math" panose="02040503050406030204" pitchFamily="18" charset="0"/>
                      </a:rPr>
                      <m:t>𝐴</m:t>
                    </m:r>
                  </m:oMath>
                </a14:m>
                <a:endParaRPr lang="en-US" sz="4000" dirty="0">
                  <a:gradFill>
                    <a:gsLst>
                      <a:gs pos="1250">
                        <a:schemeClr val="tx1"/>
                      </a:gs>
                      <a:gs pos="100000">
                        <a:schemeClr val="tx1"/>
                      </a:gs>
                    </a:gsLst>
                    <a:lin ang="5400000" scaled="0"/>
                  </a:gradFill>
                </a:endParaRPr>
              </a:p>
              <a:p>
                <a:pPr marL="524429" indent="-524429">
                  <a:buFont typeface="+mj-lt"/>
                  <a:buAutoNum type="arabicPeriod"/>
                </a:pPr>
                <a:r>
                  <a:rPr lang="en-US" sz="4000" dirty="0">
                    <a:gradFill>
                      <a:gsLst>
                        <a:gs pos="1250">
                          <a:schemeClr val="tx1"/>
                        </a:gs>
                        <a:gs pos="100000">
                          <a:schemeClr val="tx1"/>
                        </a:gs>
                      </a:gsLst>
                      <a:lin ang="5400000" scaled="0"/>
                    </a:gradFill>
                  </a:rPr>
                  <a:t> Observe reward </a:t>
                </a:r>
                <a14:m>
                  <m:oMath xmlns:m="http://schemas.openxmlformats.org/officeDocument/2006/math">
                    <m:r>
                      <a:rPr lang="en-US" sz="4000" smtClean="0">
                        <a:solidFill>
                          <a:srgbClr val="FF0000"/>
                        </a:solidFill>
                        <a:latin typeface="Cambria Math" panose="02040503050406030204" pitchFamily="18" charset="0"/>
                      </a:rPr>
                      <m:t>𝑟</m:t>
                    </m:r>
                  </m:oMath>
                </a14:m>
                <a:endParaRPr lang="en-US" sz="4000" dirty="0">
                  <a:gradFill>
                    <a:gsLst>
                      <a:gs pos="1250">
                        <a:schemeClr val="tx1"/>
                      </a:gs>
                      <a:gs pos="100000">
                        <a:schemeClr val="tx1"/>
                      </a:gs>
                    </a:gsLst>
                    <a:lin ang="5400000" scaled="0"/>
                  </a:gradFill>
                </a:endParaRPr>
              </a:p>
              <a:p>
                <a:pPr marL="0" indent="0">
                  <a:buNone/>
                </a:pPr>
                <a:r>
                  <a:rPr lang="en-US" sz="4000" b="1" dirty="0">
                    <a:gradFill>
                      <a:gsLst>
                        <a:gs pos="1250">
                          <a:schemeClr val="tx1"/>
                        </a:gs>
                        <a:gs pos="100000">
                          <a:schemeClr val="tx1"/>
                        </a:gs>
                      </a:gsLst>
                      <a:lin ang="5400000" scaled="0"/>
                    </a:gradFill>
                  </a:rPr>
                  <a:t>Goal: Maximize expected reward</a:t>
                </a:r>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468682" y="1880200"/>
                <a:ext cx="11602708" cy="5009818"/>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0130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A13C5-3985-4D49-8075-949B15544026}"/>
              </a:ext>
            </a:extLst>
          </p:cNvPr>
          <p:cNvSpPr>
            <a:spLocks noGrp="1"/>
          </p:cNvSpPr>
          <p:nvPr>
            <p:ph type="title"/>
          </p:nvPr>
        </p:nvSpPr>
        <p:spPr>
          <a:xfrm>
            <a:off x="0" y="74277"/>
            <a:ext cx="11889564" cy="917575"/>
          </a:xfrm>
        </p:spPr>
        <p:txBody>
          <a:bodyPr/>
          <a:lstStyle/>
          <a:p>
            <a:r>
              <a:rPr lang="en-US" sz="6600" dirty="0"/>
              <a:t>Policies</a:t>
            </a:r>
          </a:p>
        </p:txBody>
      </p:sp>
      <p:sp>
        <p:nvSpPr>
          <p:cNvPr id="3" name="Text Placeholder 2">
            <a:extLst>
              <a:ext uri="{FF2B5EF4-FFF2-40B4-BE49-F238E27FC236}">
                <a16:creationId xmlns:a16="http://schemas.microsoft.com/office/drawing/2014/main" id="{21557724-9C16-4015-9696-8D53292A9702}"/>
              </a:ext>
            </a:extLst>
          </p:cNvPr>
          <p:cNvSpPr>
            <a:spLocks noGrp="1"/>
          </p:cNvSpPr>
          <p:nvPr>
            <p:ph type="body" sz="quarter" idx="10"/>
          </p:nvPr>
        </p:nvSpPr>
        <p:spPr>
          <a:xfrm>
            <a:off x="274702" y="1211287"/>
            <a:ext cx="11888787" cy="683264"/>
          </a:xfrm>
        </p:spPr>
        <p:txBody>
          <a:bodyPr/>
          <a:lstStyle/>
          <a:p>
            <a:pPr marL="0" indent="0">
              <a:buNone/>
            </a:pPr>
            <a:r>
              <a:rPr lang="en-US" dirty="0"/>
              <a:t>Policy maps features to actions.  </a:t>
            </a:r>
          </a:p>
        </p:txBody>
      </p:sp>
      <p:pic>
        <p:nvPicPr>
          <p:cNvPr id="6" name="Graphic 5">
            <a:extLst>
              <a:ext uri="{FF2B5EF4-FFF2-40B4-BE49-F238E27FC236}">
                <a16:creationId xmlns:a16="http://schemas.microsoft.com/office/drawing/2014/main" id="{5E306945-E5B1-40D9-80E0-22995D66D1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2837" y="2128862"/>
            <a:ext cx="3581400" cy="3197678"/>
          </a:xfrm>
          <a:prstGeom prst="rect">
            <a:avLst/>
          </a:prstGeom>
        </p:spPr>
      </p:pic>
      <p:pic>
        <p:nvPicPr>
          <p:cNvPr id="7" name="Picture 6">
            <a:extLst>
              <a:ext uri="{FF2B5EF4-FFF2-40B4-BE49-F238E27FC236}">
                <a16:creationId xmlns:a16="http://schemas.microsoft.com/office/drawing/2014/main" id="{69E6E7BE-1D45-48EF-9C2A-FA9D534E250D}"/>
              </a:ext>
            </a:extLst>
          </p:cNvPr>
          <p:cNvPicPr>
            <a:picLocks noChangeAspect="1"/>
          </p:cNvPicPr>
          <p:nvPr/>
        </p:nvPicPr>
        <p:blipFill>
          <a:blip r:embed="rId4"/>
          <a:stretch>
            <a:fillRect/>
          </a:stretch>
        </p:blipFill>
        <p:spPr>
          <a:xfrm>
            <a:off x="5303836" y="1900948"/>
            <a:ext cx="4149637" cy="3272714"/>
          </a:xfrm>
          <a:prstGeom prst="rect">
            <a:avLst/>
          </a:prstGeom>
        </p:spPr>
      </p:pic>
      <p:sp>
        <p:nvSpPr>
          <p:cNvPr id="8" name="Text Placeholder 2">
            <a:extLst>
              <a:ext uri="{FF2B5EF4-FFF2-40B4-BE49-F238E27FC236}">
                <a16:creationId xmlns:a16="http://schemas.microsoft.com/office/drawing/2014/main" id="{04D61BF4-C775-475E-BF89-BA8C0A020177}"/>
              </a:ext>
            </a:extLst>
          </p:cNvPr>
          <p:cNvSpPr txBox="1">
            <a:spLocks/>
          </p:cNvSpPr>
          <p:nvPr/>
        </p:nvSpPr>
        <p:spPr>
          <a:xfrm>
            <a:off x="274702" y="5407973"/>
            <a:ext cx="11888787" cy="683264"/>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t>Policy = Classifier that </a:t>
            </a:r>
            <a:r>
              <a:rPr lang="en-US" b="1" i="1" dirty="0">
                <a:solidFill>
                  <a:srgbClr val="FF0000"/>
                </a:solidFill>
              </a:rPr>
              <a:t>acts</a:t>
            </a:r>
            <a:r>
              <a:rPr lang="en-US" b="1" i="1" dirty="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4162804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BE06A-FD22-4F37-936E-67A85077665D}"/>
              </a:ext>
            </a:extLst>
          </p:cNvPr>
          <p:cNvSpPr>
            <a:spLocks noGrp="1"/>
          </p:cNvSpPr>
          <p:nvPr>
            <p:ph type="title"/>
          </p:nvPr>
        </p:nvSpPr>
        <p:spPr/>
        <p:txBody>
          <a:bodyPr/>
          <a:lstStyle/>
          <a:p>
            <a:r>
              <a:rPr lang="en-US" sz="6600" dirty="0">
                <a:cs typeface="Segoe UI"/>
              </a:rPr>
              <a:t>Why does it work?</a:t>
            </a:r>
          </a:p>
        </p:txBody>
      </p:sp>
      <p:sp>
        <p:nvSpPr>
          <p:cNvPr id="5" name="Content Placeholder 4">
            <a:extLst>
              <a:ext uri="{FF2B5EF4-FFF2-40B4-BE49-F238E27FC236}">
                <a16:creationId xmlns:a16="http://schemas.microsoft.com/office/drawing/2014/main" id="{484CE05E-D8B6-44A4-9570-E69F6D7A2E04}"/>
              </a:ext>
            </a:extLst>
          </p:cNvPr>
          <p:cNvSpPr>
            <a:spLocks noGrp="1"/>
          </p:cNvSpPr>
          <p:nvPr>
            <p:ph sz="quarter" idx="13"/>
          </p:nvPr>
        </p:nvSpPr>
        <p:spPr>
          <a:xfrm>
            <a:off x="6048091" y="1839911"/>
            <a:ext cx="2494618" cy="997196"/>
          </a:xfrm>
        </p:spPr>
        <p:txBody>
          <a:bodyPr vert="horz" wrap="square" lIns="0" tIns="0" rIns="0" bIns="0" rtlCol="0" anchor="t">
            <a:spAutoFit/>
          </a:bodyPr>
          <a:lstStyle/>
          <a:p>
            <a:pPr marL="0" indent="0">
              <a:buNone/>
            </a:pPr>
            <a:r>
              <a:rPr lang="en-US" dirty="0">
                <a:solidFill>
                  <a:schemeClr val="accent6"/>
                </a:solidFill>
                <a:cs typeface="Segoe UI"/>
              </a:rPr>
              <a:t>Exploit</a:t>
            </a:r>
            <a:r>
              <a:rPr lang="en-US" dirty="0">
                <a:cs typeface="Segoe UI"/>
              </a:rPr>
              <a:t> for performance</a:t>
            </a:r>
          </a:p>
        </p:txBody>
      </p:sp>
      <p:pic>
        <p:nvPicPr>
          <p:cNvPr id="6" name="Picture 5" descr="A close up of a logo&#10;&#10;Description generated with very high confidence">
            <a:extLst>
              <a:ext uri="{FF2B5EF4-FFF2-40B4-BE49-F238E27FC236}">
                <a16:creationId xmlns:a16="http://schemas.microsoft.com/office/drawing/2014/main" id="{A1745533-B7F9-4F04-80A7-AFD6BFED4A26}"/>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artisticLineDrawing/>
                    </a14:imgEffect>
                    <a14:imgEffect>
                      <a14:brightnessContrast contrast="-40000"/>
                    </a14:imgEffect>
                  </a14:imgLayer>
                </a14:imgProps>
              </a:ext>
            </a:extLst>
          </a:blip>
          <a:srcRect t="18023" b="17048"/>
          <a:stretch/>
        </p:blipFill>
        <p:spPr>
          <a:xfrm>
            <a:off x="760743" y="3261817"/>
            <a:ext cx="1195889" cy="798713"/>
          </a:xfrm>
          <a:prstGeom prst="rect">
            <a:avLst/>
          </a:prstGeom>
          <a:ln>
            <a:noFill/>
          </a:ln>
        </p:spPr>
      </p:pic>
      <p:sp>
        <p:nvSpPr>
          <p:cNvPr id="7" name="TextBox 6">
            <a:extLst>
              <a:ext uri="{FF2B5EF4-FFF2-40B4-BE49-F238E27FC236}">
                <a16:creationId xmlns:a16="http://schemas.microsoft.com/office/drawing/2014/main" id="{7B236CC3-E5E1-4469-AB44-662F6143F51C}"/>
              </a:ext>
            </a:extLst>
          </p:cNvPr>
          <p:cNvSpPr txBox="1"/>
          <p:nvPr/>
        </p:nvSpPr>
        <p:spPr>
          <a:xfrm>
            <a:off x="424504" y="3968270"/>
            <a:ext cx="1868365" cy="577937"/>
          </a:xfrm>
          <a:prstGeom prst="rect">
            <a:avLst/>
          </a:prstGeom>
          <a:noFill/>
        </p:spPr>
        <p:txBody>
          <a:bodyPr wrap="square" lIns="182854" tIns="146283" rIns="182854" bIns="146283" rtlCol="0">
            <a:spAutoFit/>
          </a:bodyPr>
          <a:lstStyle/>
          <a:p>
            <a:pPr algn="ctr" defTabSz="932509">
              <a:lnSpc>
                <a:spcPct val="90000"/>
              </a:lnSpc>
              <a:spcAft>
                <a:spcPts val="600"/>
              </a:spcAft>
              <a:defRPr/>
            </a:pPr>
            <a:r>
              <a:rPr lang="en-US" sz="2040">
                <a:gradFill>
                  <a:gsLst>
                    <a:gs pos="2917">
                      <a:srgbClr val="3F3F3F"/>
                    </a:gs>
                    <a:gs pos="30000">
                      <a:srgbClr val="3F3F3F"/>
                    </a:gs>
                  </a:gsLst>
                  <a:lin ang="5400000" scaled="0"/>
                </a:gradFill>
                <a:latin typeface="Segoe UI"/>
              </a:rPr>
              <a:t>Policy</a:t>
            </a:r>
          </a:p>
        </p:txBody>
      </p:sp>
      <p:sp>
        <p:nvSpPr>
          <p:cNvPr id="8" name="Arrow: Bent 7">
            <a:extLst>
              <a:ext uri="{FF2B5EF4-FFF2-40B4-BE49-F238E27FC236}">
                <a16:creationId xmlns:a16="http://schemas.microsoft.com/office/drawing/2014/main" id="{18A4A54A-8628-4EF4-8DD8-6B8ED107F9CE}"/>
              </a:ext>
            </a:extLst>
          </p:cNvPr>
          <p:cNvSpPr/>
          <p:nvPr/>
        </p:nvSpPr>
        <p:spPr bwMode="auto">
          <a:xfrm>
            <a:off x="2074872" y="1995729"/>
            <a:ext cx="1195889" cy="1420364"/>
          </a:xfrm>
          <a:prstGeom prst="bentArrow">
            <a:avLst>
              <a:gd name="adj1" fmla="val 21824"/>
              <a:gd name="adj2" fmla="val 23368"/>
              <a:gd name="adj3" fmla="val 25049"/>
              <a:gd name="adj4" fmla="val 4375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9" name="TextBox 8">
            <a:extLst>
              <a:ext uri="{FF2B5EF4-FFF2-40B4-BE49-F238E27FC236}">
                <a16:creationId xmlns:a16="http://schemas.microsoft.com/office/drawing/2014/main" id="{722D643A-F414-4735-8027-7E108046C110}"/>
              </a:ext>
            </a:extLst>
          </p:cNvPr>
          <p:cNvSpPr txBox="1"/>
          <p:nvPr/>
        </p:nvSpPr>
        <p:spPr>
          <a:xfrm>
            <a:off x="2899844" y="2605581"/>
            <a:ext cx="2370850" cy="1332875"/>
          </a:xfrm>
          <a:prstGeom prst="rect">
            <a:avLst/>
          </a:prstGeom>
          <a:noFill/>
        </p:spPr>
        <p:txBody>
          <a:bodyPr wrap="square" lIns="182854" tIns="146283" rIns="182854" bIns="146283" rtlCol="0">
            <a:spAutoFit/>
          </a:bodyPr>
          <a:lstStyle/>
          <a:p>
            <a:pPr algn="ctr" defTabSz="932509">
              <a:lnSpc>
                <a:spcPct val="90000"/>
              </a:lnSpc>
              <a:spcAft>
                <a:spcPts val="600"/>
              </a:spcAft>
              <a:defRPr/>
            </a:pPr>
            <a:r>
              <a:rPr lang="en-US" sz="2448">
                <a:solidFill>
                  <a:schemeClr val="accent6"/>
                </a:solidFill>
                <a:latin typeface="Segoe UI"/>
              </a:rPr>
              <a:t>“Exploit”</a:t>
            </a:r>
            <a:r>
              <a:rPr lang="en-US" sz="2448">
                <a:latin typeface="Segoe UI"/>
              </a:rPr>
              <a:t>= use</a:t>
            </a:r>
            <a:r>
              <a:rPr lang="en-US" sz="2448">
                <a:gradFill>
                  <a:gsLst>
                    <a:gs pos="2917">
                      <a:srgbClr val="3F3F3F"/>
                    </a:gs>
                    <a:gs pos="30000">
                      <a:srgbClr val="3F3F3F"/>
                    </a:gs>
                  </a:gsLst>
                  <a:lin ang="5400000" scaled="0"/>
                </a:gradFill>
                <a:latin typeface="Segoe UI"/>
              </a:rPr>
              <a:t> best known inference</a:t>
            </a:r>
          </a:p>
        </p:txBody>
      </p:sp>
      <p:pic>
        <p:nvPicPr>
          <p:cNvPr id="10" name="Picture 9" descr="A close up of a logo&#10;&#10;Description generated with very high confidence">
            <a:extLst>
              <a:ext uri="{FF2B5EF4-FFF2-40B4-BE49-F238E27FC236}">
                <a16:creationId xmlns:a16="http://schemas.microsoft.com/office/drawing/2014/main" id="{68FD2588-339B-4647-AE46-7D250F098BE6}"/>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artisticLineDrawing/>
                    </a14:imgEffect>
                    <a14:imgEffect>
                      <a14:brightnessContrast contrast="-40000"/>
                    </a14:imgEffect>
                  </a14:imgLayer>
                </a14:imgProps>
              </a:ext>
            </a:extLst>
          </a:blip>
          <a:srcRect t="18023" b="17048"/>
          <a:stretch/>
        </p:blipFill>
        <p:spPr>
          <a:xfrm>
            <a:off x="3459249" y="1839911"/>
            <a:ext cx="1195889" cy="798713"/>
          </a:xfrm>
          <a:prstGeom prst="rect">
            <a:avLst/>
          </a:prstGeom>
          <a:ln>
            <a:noFill/>
          </a:ln>
        </p:spPr>
      </p:pic>
      <p:sp>
        <p:nvSpPr>
          <p:cNvPr id="12" name="TextBox 11">
            <a:extLst>
              <a:ext uri="{FF2B5EF4-FFF2-40B4-BE49-F238E27FC236}">
                <a16:creationId xmlns:a16="http://schemas.microsoft.com/office/drawing/2014/main" id="{DEE57F72-0A96-40B7-A288-B83908F5ADA2}"/>
              </a:ext>
            </a:extLst>
          </p:cNvPr>
          <p:cNvSpPr txBox="1"/>
          <p:nvPr/>
        </p:nvSpPr>
        <p:spPr>
          <a:xfrm>
            <a:off x="2606080" y="5492304"/>
            <a:ext cx="2722730" cy="1332875"/>
          </a:xfrm>
          <a:prstGeom prst="rect">
            <a:avLst/>
          </a:prstGeom>
          <a:noFill/>
        </p:spPr>
        <p:txBody>
          <a:bodyPr wrap="square" lIns="182854" tIns="146283" rIns="182854" bIns="146283" rtlCol="0">
            <a:spAutoFit/>
          </a:bodyPr>
          <a:lstStyle/>
          <a:p>
            <a:pPr algn="ctr" defTabSz="932509">
              <a:lnSpc>
                <a:spcPct val="90000"/>
              </a:lnSpc>
              <a:spcAft>
                <a:spcPts val="600"/>
              </a:spcAft>
              <a:defRPr/>
            </a:pPr>
            <a:r>
              <a:rPr lang="en-US" sz="2448">
                <a:solidFill>
                  <a:schemeClr val="accent6"/>
                </a:solidFill>
                <a:latin typeface="Segoe UI"/>
              </a:rPr>
              <a:t>“Explore”</a:t>
            </a:r>
            <a:r>
              <a:rPr lang="en-US" sz="2448">
                <a:gradFill>
                  <a:gsLst>
                    <a:gs pos="2917">
                      <a:srgbClr val="3F3F3F"/>
                    </a:gs>
                    <a:gs pos="30000">
                      <a:srgbClr val="3F3F3F"/>
                    </a:gs>
                  </a:gsLst>
                  <a:lin ang="5400000" scaled="0"/>
                </a:gradFill>
                <a:latin typeface="Segoe UI"/>
              </a:rPr>
              <a:t> = try other alternatives</a:t>
            </a:r>
          </a:p>
        </p:txBody>
      </p:sp>
      <p:pic>
        <p:nvPicPr>
          <p:cNvPr id="13" name="Picture 12" descr="A close up of a logo&#10;&#10;Description generated with very high confidence">
            <a:extLst>
              <a:ext uri="{FF2B5EF4-FFF2-40B4-BE49-F238E27FC236}">
                <a16:creationId xmlns:a16="http://schemas.microsoft.com/office/drawing/2014/main" id="{A4DE1DF0-BBF1-4F27-8CFF-DB09583A86C6}"/>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artisticLineDrawing/>
                    </a14:imgEffect>
                    <a14:imgEffect>
                      <a14:brightnessContrast contrast="-40000"/>
                    </a14:imgEffect>
                  </a14:imgLayer>
                </a14:imgProps>
              </a:ext>
            </a:extLst>
          </a:blip>
          <a:srcRect t="18023" b="17048"/>
          <a:stretch/>
        </p:blipFill>
        <p:spPr>
          <a:xfrm>
            <a:off x="3459249" y="4763740"/>
            <a:ext cx="1195889" cy="798713"/>
          </a:xfrm>
          <a:prstGeom prst="rect">
            <a:avLst/>
          </a:prstGeom>
          <a:ln>
            <a:noFill/>
          </a:ln>
        </p:spPr>
      </p:pic>
      <p:pic>
        <p:nvPicPr>
          <p:cNvPr id="15" name="Picture 6" descr="Related image">
            <a:extLst>
              <a:ext uri="{FF2B5EF4-FFF2-40B4-BE49-F238E27FC236}">
                <a16:creationId xmlns:a16="http://schemas.microsoft.com/office/drawing/2014/main" id="{3F89BA7C-E5B9-4316-908E-E06C3AE6B297}"/>
              </a:ext>
            </a:extLst>
          </p:cNvPr>
          <p:cNvPicPr>
            <a:picLocks noChangeAspect="1" noChangeArrowheads="1"/>
          </p:cNvPicPr>
          <p:nvPr/>
        </p:nvPicPr>
        <p:blipFill>
          <a:blip r:embed="rId4">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32968" y="1593728"/>
            <a:ext cx="1177828" cy="117782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5A5FF845-1B92-47D2-8905-F27DDBB3C218}"/>
              </a:ext>
            </a:extLst>
          </p:cNvPr>
          <p:cNvSpPr txBox="1"/>
          <p:nvPr/>
        </p:nvSpPr>
        <p:spPr>
          <a:xfrm>
            <a:off x="2156110" y="3451269"/>
            <a:ext cx="1406549" cy="576340"/>
          </a:xfrm>
          <a:prstGeom prst="rect">
            <a:avLst/>
          </a:prstGeom>
          <a:noFill/>
        </p:spPr>
        <p:txBody>
          <a:bodyPr wrap="square" lIns="0" tIns="0" rIns="0" bIns="0" rtlCol="0">
            <a:spAutoFit/>
          </a:bodyPr>
          <a:lstStyle/>
          <a:p>
            <a:pPr algn="l"/>
            <a:r>
              <a:rPr lang="en-US" sz="3672">
                <a:gradFill>
                  <a:gsLst>
                    <a:gs pos="2917">
                      <a:schemeClr val="tx1"/>
                    </a:gs>
                    <a:gs pos="30000">
                      <a:schemeClr val="tx1"/>
                    </a:gs>
                  </a:gsLst>
                  <a:lin ang="5400000" scaled="0"/>
                </a:gradFill>
              </a:rPr>
              <a:t>x</a:t>
            </a:r>
            <a:r>
              <a:rPr lang="en-US" sz="2040">
                <a:gradFill>
                  <a:gsLst>
                    <a:gs pos="2917">
                      <a:schemeClr val="tx1"/>
                    </a:gs>
                    <a:gs pos="30000">
                      <a:schemeClr val="tx1"/>
                    </a:gs>
                  </a:gsLst>
                  <a:lin ang="5400000" scaled="0"/>
                </a:gradFill>
              </a:rPr>
              <a:t>%</a:t>
            </a:r>
          </a:p>
        </p:txBody>
      </p:sp>
      <p:sp>
        <p:nvSpPr>
          <p:cNvPr id="20" name="Arrow: Bent 19">
            <a:extLst>
              <a:ext uri="{FF2B5EF4-FFF2-40B4-BE49-F238E27FC236}">
                <a16:creationId xmlns:a16="http://schemas.microsoft.com/office/drawing/2014/main" id="{6A05245C-0B93-4756-A3C1-32177164E6CE}"/>
              </a:ext>
            </a:extLst>
          </p:cNvPr>
          <p:cNvSpPr/>
          <p:nvPr/>
        </p:nvSpPr>
        <p:spPr bwMode="auto">
          <a:xfrm flipV="1">
            <a:off x="2066296" y="4114153"/>
            <a:ext cx="1195889" cy="1420364"/>
          </a:xfrm>
          <a:prstGeom prst="bentArrow">
            <a:avLst>
              <a:gd name="adj1" fmla="val 21824"/>
              <a:gd name="adj2" fmla="val 23368"/>
              <a:gd name="adj3" fmla="val 25049"/>
              <a:gd name="adj4" fmla="val 4375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16" name="Content Placeholder 4">
            <a:extLst>
              <a:ext uri="{FF2B5EF4-FFF2-40B4-BE49-F238E27FC236}">
                <a16:creationId xmlns:a16="http://schemas.microsoft.com/office/drawing/2014/main" id="{37BC2959-4796-A64C-980C-420536A92E7E}"/>
              </a:ext>
            </a:extLst>
          </p:cNvPr>
          <p:cNvSpPr txBox="1">
            <a:spLocks/>
          </p:cNvSpPr>
          <p:nvPr/>
        </p:nvSpPr>
        <p:spPr>
          <a:xfrm>
            <a:off x="6168371" y="4493883"/>
            <a:ext cx="2494618" cy="1344685"/>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56">
                <a:solidFill>
                  <a:schemeClr val="accent6"/>
                </a:solidFill>
                <a:cs typeface="Segoe UI"/>
              </a:rPr>
              <a:t>Explore</a:t>
            </a:r>
            <a:r>
              <a:rPr lang="en-US" sz="2856">
                <a:solidFill>
                  <a:schemeClr val="accent5"/>
                </a:solidFill>
                <a:cs typeface="Segoe UI"/>
              </a:rPr>
              <a:t> </a:t>
            </a:r>
            <a:r>
              <a:rPr lang="en-US" sz="2856">
                <a:cs typeface="Segoe UI"/>
              </a:rPr>
              <a:t>to discover new things</a:t>
            </a:r>
          </a:p>
        </p:txBody>
      </p:sp>
      <p:sp>
        <p:nvSpPr>
          <p:cNvPr id="17" name="Content Placeholder 4">
            <a:extLst>
              <a:ext uri="{FF2B5EF4-FFF2-40B4-BE49-F238E27FC236}">
                <a16:creationId xmlns:a16="http://schemas.microsoft.com/office/drawing/2014/main" id="{51F200CD-8587-614D-98C6-1851EDBC895D}"/>
              </a:ext>
            </a:extLst>
          </p:cNvPr>
          <p:cNvSpPr txBox="1">
            <a:spLocks/>
          </p:cNvSpPr>
          <p:nvPr/>
        </p:nvSpPr>
        <p:spPr>
          <a:xfrm>
            <a:off x="8320053" y="2806370"/>
            <a:ext cx="3691918" cy="1344685"/>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56">
                <a:solidFill>
                  <a:schemeClr val="tx1"/>
                </a:solidFill>
                <a:cs typeface="Segoe UI"/>
              </a:rPr>
              <a:t>“How much should I explore to discover how to best perform?”  </a:t>
            </a:r>
          </a:p>
        </p:txBody>
      </p:sp>
      <p:pic>
        <p:nvPicPr>
          <p:cNvPr id="4" name="Graphic 3" descr="Magnifying glass">
            <a:extLst>
              <a:ext uri="{FF2B5EF4-FFF2-40B4-BE49-F238E27FC236}">
                <a16:creationId xmlns:a16="http://schemas.microsoft.com/office/drawing/2014/main" id="{D893BD9C-7B25-4855-BD27-EA53C47D2C9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03976" y="4696793"/>
            <a:ext cx="865659" cy="865659"/>
          </a:xfrm>
          <a:prstGeom prst="rect">
            <a:avLst/>
          </a:prstGeom>
        </p:spPr>
      </p:pic>
    </p:spTree>
    <p:extLst>
      <p:ext uri="{BB962C8B-B14F-4D97-AF65-F5344CB8AC3E}">
        <p14:creationId xmlns:p14="http://schemas.microsoft.com/office/powerpoint/2010/main" val="3200886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animBg="1"/>
      <p:bldP spid="9" grpId="0"/>
      <p:bldP spid="12" grpId="0"/>
      <p:bldP spid="18" grpId="0"/>
      <p:bldP spid="20" grpId="0" animBg="1"/>
      <p:bldP spid="16" grpId="0"/>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BE06A-FD22-4F37-936E-67A85077665D}"/>
              </a:ext>
            </a:extLst>
          </p:cNvPr>
          <p:cNvSpPr>
            <a:spLocks noGrp="1"/>
          </p:cNvSpPr>
          <p:nvPr>
            <p:ph type="title"/>
          </p:nvPr>
        </p:nvSpPr>
        <p:spPr/>
        <p:txBody>
          <a:bodyPr/>
          <a:lstStyle/>
          <a:p>
            <a:r>
              <a:rPr lang="en-US" sz="6600" dirty="0">
                <a:cs typeface="Segoe UI"/>
              </a:rPr>
              <a:t>Counterfactual Evaluation</a:t>
            </a:r>
          </a:p>
        </p:txBody>
      </p:sp>
      <p:sp>
        <p:nvSpPr>
          <p:cNvPr id="19" name="TextBox 24">
            <a:extLst>
              <a:ext uri="{FF2B5EF4-FFF2-40B4-BE49-F238E27FC236}">
                <a16:creationId xmlns:a16="http://schemas.microsoft.com/office/drawing/2014/main" id="{CB42326C-C1A4-403F-A59D-B2CA1AF2FC0D}"/>
              </a:ext>
            </a:extLst>
          </p:cNvPr>
          <p:cNvSpPr txBox="1"/>
          <p:nvPr/>
        </p:nvSpPr>
        <p:spPr>
          <a:xfrm>
            <a:off x="1744635" y="4270541"/>
            <a:ext cx="8260202" cy="670512"/>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672">
                <a:latin typeface="Segoe UI Light" panose="020B0502040204020203" pitchFamily="34" charset="0"/>
                <a:cs typeface="Segoe UI Light" panose="020B0502040204020203" pitchFamily="34" charset="0"/>
              </a:rPr>
              <a:t>Later evaluate </a:t>
            </a:r>
            <a:r>
              <a:rPr lang="en-US" sz="3672">
                <a:solidFill>
                  <a:schemeClr val="accent1"/>
                </a:solidFill>
                <a:latin typeface="Segoe UI Light" panose="020B0502040204020203" pitchFamily="34" charset="0"/>
                <a:cs typeface="Segoe UI Light" panose="020B0502040204020203" pitchFamily="34" charset="0"/>
              </a:rPr>
              <a:t>Career</a:t>
            </a:r>
            <a:r>
              <a:rPr lang="en-US" sz="3672">
                <a:latin typeface="Segoe UI Light" panose="020B0502040204020203" pitchFamily="34" charset="0"/>
                <a:cs typeface="Segoe UI Light" panose="020B0502040204020203" pitchFamily="34" charset="0"/>
              </a:rPr>
              <a:t> rule:</a:t>
            </a:r>
          </a:p>
        </p:txBody>
      </p:sp>
      <p:sp>
        <p:nvSpPr>
          <p:cNvPr id="21" name="TextBox 87">
            <a:extLst>
              <a:ext uri="{FF2B5EF4-FFF2-40B4-BE49-F238E27FC236}">
                <a16:creationId xmlns:a16="http://schemas.microsoft.com/office/drawing/2014/main" id="{10D4F028-B9F5-485C-8770-705C8C8A8362}"/>
              </a:ext>
            </a:extLst>
          </p:cNvPr>
          <p:cNvSpPr txBox="1"/>
          <p:nvPr/>
        </p:nvSpPr>
        <p:spPr>
          <a:xfrm>
            <a:off x="1749333" y="4263846"/>
            <a:ext cx="8260202" cy="670512"/>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672">
                <a:latin typeface="Segoe UI Light" panose="020B0502040204020203" pitchFamily="34" charset="0"/>
                <a:cs typeface="Segoe UI Light" panose="020B0502040204020203" pitchFamily="34" charset="0"/>
              </a:rPr>
              <a:t>Later evaluate </a:t>
            </a:r>
            <a:r>
              <a:rPr lang="en-US" sz="3672">
                <a:solidFill>
                  <a:srgbClr val="002060"/>
                </a:solidFill>
                <a:latin typeface="Segoe UI Light" panose="020B0502040204020203" pitchFamily="34" charset="0"/>
                <a:cs typeface="Segoe UI Light" panose="020B0502040204020203" pitchFamily="34" charset="0"/>
              </a:rPr>
              <a:t>Location</a:t>
            </a:r>
            <a:r>
              <a:rPr lang="en-US" sz="3672">
                <a:latin typeface="Segoe UI Light" panose="020B0502040204020203" pitchFamily="34" charset="0"/>
                <a:cs typeface="Segoe UI Light" panose="020B0502040204020203" pitchFamily="34" charset="0"/>
              </a:rPr>
              <a:t> rule:</a:t>
            </a:r>
          </a:p>
        </p:txBody>
      </p:sp>
      <p:sp>
        <p:nvSpPr>
          <p:cNvPr id="22" name="TextBox 25">
            <a:extLst>
              <a:ext uri="{FF2B5EF4-FFF2-40B4-BE49-F238E27FC236}">
                <a16:creationId xmlns:a16="http://schemas.microsoft.com/office/drawing/2014/main" id="{405DF67E-8294-44DB-9F1E-3DAACF10C4D1}"/>
              </a:ext>
            </a:extLst>
          </p:cNvPr>
          <p:cNvSpPr txBox="1"/>
          <p:nvPr/>
        </p:nvSpPr>
        <p:spPr>
          <a:xfrm>
            <a:off x="7847345" y="4888892"/>
            <a:ext cx="1885347" cy="60648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264">
                <a:solidFill>
                  <a:schemeClr val="accent1"/>
                </a:solidFill>
                <a:latin typeface="Segoe UI Light" panose="020B0502040204020203" pitchFamily="34" charset="0"/>
                <a:cs typeface="Segoe UI Light" panose="020B0502040204020203" pitchFamily="34" charset="0"/>
              </a:rPr>
              <a:t>Engineer</a:t>
            </a:r>
          </a:p>
        </p:txBody>
      </p:sp>
      <p:sp>
        <p:nvSpPr>
          <p:cNvPr id="23" name="TextBox 26">
            <a:extLst>
              <a:ext uri="{FF2B5EF4-FFF2-40B4-BE49-F238E27FC236}">
                <a16:creationId xmlns:a16="http://schemas.microsoft.com/office/drawing/2014/main" id="{015CF90E-4460-4639-A37A-9011C5150C61}"/>
              </a:ext>
            </a:extLst>
          </p:cNvPr>
          <p:cNvSpPr txBox="1"/>
          <p:nvPr/>
        </p:nvSpPr>
        <p:spPr>
          <a:xfrm>
            <a:off x="3776528" y="4873426"/>
            <a:ext cx="1913434" cy="60648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264">
                <a:solidFill>
                  <a:schemeClr val="accent1"/>
                </a:solidFill>
                <a:latin typeface="Segoe UI Light" panose="020B0502040204020203" pitchFamily="34" charset="0"/>
                <a:cs typeface="Segoe UI Light" panose="020B0502040204020203" pitchFamily="34" charset="0"/>
              </a:rPr>
              <a:t>Engineer</a:t>
            </a:r>
          </a:p>
        </p:txBody>
      </p:sp>
      <p:sp>
        <p:nvSpPr>
          <p:cNvPr id="24" name="TextBox 36">
            <a:extLst>
              <a:ext uri="{FF2B5EF4-FFF2-40B4-BE49-F238E27FC236}">
                <a16:creationId xmlns:a16="http://schemas.microsoft.com/office/drawing/2014/main" id="{B1F26E6C-96DF-43A2-9B8E-410AE41FB4AE}"/>
              </a:ext>
            </a:extLst>
          </p:cNvPr>
          <p:cNvSpPr txBox="1"/>
          <p:nvPr/>
        </p:nvSpPr>
        <p:spPr>
          <a:xfrm>
            <a:off x="5869051" y="4879015"/>
            <a:ext cx="1876309" cy="60648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264">
                <a:solidFill>
                  <a:schemeClr val="accent1"/>
                </a:solidFill>
                <a:latin typeface="Segoe UI Light" panose="020B0502040204020203" pitchFamily="34" charset="0"/>
                <a:cs typeface="Segoe UI Light" panose="020B0502040204020203" pitchFamily="34" charset="0"/>
              </a:rPr>
              <a:t>Engineer</a:t>
            </a:r>
          </a:p>
        </p:txBody>
      </p:sp>
      <p:sp>
        <p:nvSpPr>
          <p:cNvPr id="25" name="TextBox 37">
            <a:extLst>
              <a:ext uri="{FF2B5EF4-FFF2-40B4-BE49-F238E27FC236}">
                <a16:creationId xmlns:a16="http://schemas.microsoft.com/office/drawing/2014/main" id="{4EC4F594-D21C-4226-86BA-118E626AF578}"/>
              </a:ext>
            </a:extLst>
          </p:cNvPr>
          <p:cNvSpPr txBox="1"/>
          <p:nvPr/>
        </p:nvSpPr>
        <p:spPr>
          <a:xfrm>
            <a:off x="1660602" y="4819562"/>
            <a:ext cx="1913434" cy="60648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264">
                <a:solidFill>
                  <a:schemeClr val="accent1"/>
                </a:solidFill>
                <a:latin typeface="Segoe UI Light" panose="020B0502040204020203" pitchFamily="34" charset="0"/>
                <a:cs typeface="Segoe UI Light" panose="020B0502040204020203" pitchFamily="34" charset="0"/>
              </a:rPr>
              <a:t>Teacher</a:t>
            </a:r>
          </a:p>
        </p:txBody>
      </p:sp>
      <p:pic>
        <p:nvPicPr>
          <p:cNvPr id="26" name="Picture 25">
            <a:extLst>
              <a:ext uri="{FF2B5EF4-FFF2-40B4-BE49-F238E27FC236}">
                <a16:creationId xmlns:a16="http://schemas.microsoft.com/office/drawing/2014/main" id="{8309BB1B-50F9-48BE-BF81-536AB502D6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254355" y="1314989"/>
            <a:ext cx="424211" cy="769670"/>
          </a:xfrm>
          <a:prstGeom prst="rect">
            <a:avLst/>
          </a:prstGeom>
        </p:spPr>
      </p:pic>
      <p:pic>
        <p:nvPicPr>
          <p:cNvPr id="27" name="Picture 26">
            <a:extLst>
              <a:ext uri="{FF2B5EF4-FFF2-40B4-BE49-F238E27FC236}">
                <a16:creationId xmlns:a16="http://schemas.microsoft.com/office/drawing/2014/main" id="{DB4F0845-9837-460D-8F6E-B23B1D1D14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351928" y="1314989"/>
            <a:ext cx="424211" cy="769670"/>
          </a:xfrm>
          <a:prstGeom prst="rect">
            <a:avLst/>
          </a:prstGeom>
        </p:spPr>
      </p:pic>
      <p:pic>
        <p:nvPicPr>
          <p:cNvPr id="28" name="Picture 27">
            <a:extLst>
              <a:ext uri="{FF2B5EF4-FFF2-40B4-BE49-F238E27FC236}">
                <a16:creationId xmlns:a16="http://schemas.microsoft.com/office/drawing/2014/main" id="{B208BEB1-0538-49F1-9194-B346B39C7F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6420680" y="1280337"/>
            <a:ext cx="424211" cy="769670"/>
          </a:xfrm>
          <a:prstGeom prst="rect">
            <a:avLst/>
          </a:prstGeom>
        </p:spPr>
      </p:pic>
      <p:pic>
        <p:nvPicPr>
          <p:cNvPr id="29" name="Picture 28">
            <a:extLst>
              <a:ext uri="{FF2B5EF4-FFF2-40B4-BE49-F238E27FC236}">
                <a16:creationId xmlns:a16="http://schemas.microsoft.com/office/drawing/2014/main" id="{4ED39C04-C88A-4C5A-B0B2-386B200472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8505019" y="1280337"/>
            <a:ext cx="424211" cy="769670"/>
          </a:xfrm>
          <a:prstGeom prst="rect">
            <a:avLst/>
          </a:prstGeom>
        </p:spPr>
      </p:pic>
      <p:sp>
        <p:nvSpPr>
          <p:cNvPr id="30" name="TextBox 63">
            <a:extLst>
              <a:ext uri="{FF2B5EF4-FFF2-40B4-BE49-F238E27FC236}">
                <a16:creationId xmlns:a16="http://schemas.microsoft.com/office/drawing/2014/main" id="{D4029A89-69E5-4AAD-8DF6-6DA7594CFF1B}"/>
              </a:ext>
            </a:extLst>
          </p:cNvPr>
          <p:cNvSpPr txBox="1"/>
          <p:nvPr/>
        </p:nvSpPr>
        <p:spPr>
          <a:xfrm>
            <a:off x="9764827" y="2364748"/>
            <a:ext cx="515946" cy="670512"/>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672"/>
              <a:t>…</a:t>
            </a:r>
          </a:p>
        </p:txBody>
      </p:sp>
      <p:sp>
        <p:nvSpPr>
          <p:cNvPr id="31" name="TextBox 64">
            <a:extLst>
              <a:ext uri="{FF2B5EF4-FFF2-40B4-BE49-F238E27FC236}">
                <a16:creationId xmlns:a16="http://schemas.microsoft.com/office/drawing/2014/main" id="{A3CFDBA4-3B94-444E-B672-A16D98C2E113}"/>
              </a:ext>
            </a:extLst>
          </p:cNvPr>
          <p:cNvSpPr txBox="1"/>
          <p:nvPr/>
        </p:nvSpPr>
        <p:spPr>
          <a:xfrm>
            <a:off x="1505894" y="3594959"/>
            <a:ext cx="1863994" cy="60648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3264">
                <a:solidFill>
                  <a:srgbClr val="00B050"/>
                </a:solidFill>
                <a:latin typeface="Segoe UI Light" panose="020B0502040204020203" pitchFamily="34" charset="0"/>
                <a:cs typeface="Segoe UI Light" panose="020B0502040204020203" pitchFamily="34" charset="0"/>
              </a:rPr>
              <a:t>Read</a:t>
            </a:r>
          </a:p>
        </p:txBody>
      </p:sp>
      <p:sp>
        <p:nvSpPr>
          <p:cNvPr id="32" name="TextBox 65">
            <a:extLst>
              <a:ext uri="{FF2B5EF4-FFF2-40B4-BE49-F238E27FC236}">
                <a16:creationId xmlns:a16="http://schemas.microsoft.com/office/drawing/2014/main" id="{7534EBCF-60EF-4124-BA56-2A35094E274E}"/>
              </a:ext>
            </a:extLst>
          </p:cNvPr>
          <p:cNvSpPr txBox="1"/>
          <p:nvPr/>
        </p:nvSpPr>
        <p:spPr>
          <a:xfrm>
            <a:off x="3606291" y="3596243"/>
            <a:ext cx="1863994" cy="60648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3264">
                <a:solidFill>
                  <a:srgbClr val="00B050"/>
                </a:solidFill>
                <a:latin typeface="Segoe UI Light" panose="020B0502040204020203" pitchFamily="34" charset="0"/>
                <a:cs typeface="Segoe UI Light" panose="020B0502040204020203" pitchFamily="34" charset="0"/>
              </a:rPr>
              <a:t>Read</a:t>
            </a:r>
          </a:p>
        </p:txBody>
      </p:sp>
      <p:sp>
        <p:nvSpPr>
          <p:cNvPr id="33" name="TextBox 66">
            <a:extLst>
              <a:ext uri="{FF2B5EF4-FFF2-40B4-BE49-F238E27FC236}">
                <a16:creationId xmlns:a16="http://schemas.microsoft.com/office/drawing/2014/main" id="{33AAF382-0231-4609-A407-2F517FD2C99B}"/>
              </a:ext>
            </a:extLst>
          </p:cNvPr>
          <p:cNvSpPr txBox="1"/>
          <p:nvPr/>
        </p:nvSpPr>
        <p:spPr>
          <a:xfrm>
            <a:off x="5700788" y="3596243"/>
            <a:ext cx="1863993" cy="60648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3264">
                <a:solidFill>
                  <a:srgbClr val="FF0000"/>
                </a:solidFill>
                <a:latin typeface="Segoe UI Light" panose="020B0502040204020203" pitchFamily="34" charset="0"/>
                <a:cs typeface="Segoe UI Light" panose="020B0502040204020203" pitchFamily="34" charset="0"/>
              </a:rPr>
              <a:t>Ignored</a:t>
            </a:r>
          </a:p>
        </p:txBody>
      </p:sp>
      <p:sp>
        <p:nvSpPr>
          <p:cNvPr id="34" name="TextBox 67">
            <a:extLst>
              <a:ext uri="{FF2B5EF4-FFF2-40B4-BE49-F238E27FC236}">
                <a16:creationId xmlns:a16="http://schemas.microsoft.com/office/drawing/2014/main" id="{3803574F-B62F-4CE3-AA6D-6F29009C0570}"/>
              </a:ext>
            </a:extLst>
          </p:cNvPr>
          <p:cNvSpPr txBox="1"/>
          <p:nvPr/>
        </p:nvSpPr>
        <p:spPr>
          <a:xfrm>
            <a:off x="7795284" y="3594959"/>
            <a:ext cx="1853836" cy="60648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3264">
                <a:solidFill>
                  <a:srgbClr val="00B050"/>
                </a:solidFill>
                <a:latin typeface="Segoe UI Light" panose="020B0502040204020203" pitchFamily="34" charset="0"/>
                <a:cs typeface="Segoe UI Light" panose="020B0502040204020203" pitchFamily="34" charset="0"/>
              </a:rPr>
              <a:t>Read</a:t>
            </a:r>
          </a:p>
        </p:txBody>
      </p:sp>
      <p:sp>
        <p:nvSpPr>
          <p:cNvPr id="35" name="TextBox 81">
            <a:extLst>
              <a:ext uri="{FF2B5EF4-FFF2-40B4-BE49-F238E27FC236}">
                <a16:creationId xmlns:a16="http://schemas.microsoft.com/office/drawing/2014/main" id="{915F898E-FA4E-4099-ACC3-4B7794E92E34}"/>
              </a:ext>
            </a:extLst>
          </p:cNvPr>
          <p:cNvSpPr txBox="1"/>
          <p:nvPr/>
        </p:nvSpPr>
        <p:spPr>
          <a:xfrm>
            <a:off x="8069740" y="5341462"/>
            <a:ext cx="1524849" cy="60648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264">
                <a:solidFill>
                  <a:srgbClr val="002060"/>
                </a:solidFill>
                <a:latin typeface="Segoe UI Light" panose="020B0502040204020203" pitchFamily="34" charset="0"/>
                <a:cs typeface="Segoe UI Light" panose="020B0502040204020203" pitchFamily="34" charset="0"/>
              </a:rPr>
              <a:t>Texas</a:t>
            </a:r>
          </a:p>
        </p:txBody>
      </p:sp>
      <p:sp>
        <p:nvSpPr>
          <p:cNvPr id="36" name="TextBox 83">
            <a:extLst>
              <a:ext uri="{FF2B5EF4-FFF2-40B4-BE49-F238E27FC236}">
                <a16:creationId xmlns:a16="http://schemas.microsoft.com/office/drawing/2014/main" id="{AC32B994-9C33-45E0-8940-F3AD631DDB1D}"/>
              </a:ext>
            </a:extLst>
          </p:cNvPr>
          <p:cNvSpPr txBox="1"/>
          <p:nvPr/>
        </p:nvSpPr>
        <p:spPr>
          <a:xfrm>
            <a:off x="5893782" y="5330945"/>
            <a:ext cx="1876309" cy="60648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264">
                <a:solidFill>
                  <a:srgbClr val="002060"/>
                </a:solidFill>
                <a:latin typeface="Segoe UI Light" panose="020B0502040204020203" pitchFamily="34" charset="0"/>
                <a:cs typeface="Segoe UI Light" panose="020B0502040204020203" pitchFamily="34" charset="0"/>
              </a:rPr>
              <a:t>Seattle</a:t>
            </a:r>
          </a:p>
        </p:txBody>
      </p:sp>
      <p:sp>
        <p:nvSpPr>
          <p:cNvPr id="37" name="TextBox 84">
            <a:extLst>
              <a:ext uri="{FF2B5EF4-FFF2-40B4-BE49-F238E27FC236}">
                <a16:creationId xmlns:a16="http://schemas.microsoft.com/office/drawing/2014/main" id="{F9E54556-BFB1-4D90-AB34-EF44F2DC7401}"/>
              </a:ext>
            </a:extLst>
          </p:cNvPr>
          <p:cNvSpPr txBox="1"/>
          <p:nvPr/>
        </p:nvSpPr>
        <p:spPr>
          <a:xfrm>
            <a:off x="3780622" y="5330945"/>
            <a:ext cx="1876309" cy="60648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264">
                <a:solidFill>
                  <a:srgbClr val="002060"/>
                </a:solidFill>
                <a:latin typeface="Segoe UI Light" panose="020B0502040204020203" pitchFamily="34" charset="0"/>
                <a:cs typeface="Segoe UI Light" panose="020B0502040204020203" pitchFamily="34" charset="0"/>
              </a:rPr>
              <a:t>Seattle</a:t>
            </a:r>
          </a:p>
        </p:txBody>
      </p:sp>
      <p:sp>
        <p:nvSpPr>
          <p:cNvPr id="38" name="TextBox 85">
            <a:extLst>
              <a:ext uri="{FF2B5EF4-FFF2-40B4-BE49-F238E27FC236}">
                <a16:creationId xmlns:a16="http://schemas.microsoft.com/office/drawing/2014/main" id="{D570EC9F-FBCA-43A5-B265-38B6D9ED5853}"/>
              </a:ext>
            </a:extLst>
          </p:cNvPr>
          <p:cNvSpPr txBox="1"/>
          <p:nvPr/>
        </p:nvSpPr>
        <p:spPr>
          <a:xfrm>
            <a:off x="1720944" y="5330944"/>
            <a:ext cx="1524849" cy="60648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264">
                <a:solidFill>
                  <a:srgbClr val="002060"/>
                </a:solidFill>
                <a:latin typeface="Segoe UI Light" panose="020B0502040204020203" pitchFamily="34" charset="0"/>
                <a:cs typeface="Segoe UI Light" panose="020B0502040204020203" pitchFamily="34" charset="0"/>
              </a:rPr>
              <a:t>Texas</a:t>
            </a:r>
          </a:p>
        </p:txBody>
      </p:sp>
      <p:sp>
        <p:nvSpPr>
          <p:cNvPr id="39" name="Oval 38">
            <a:extLst>
              <a:ext uri="{FF2B5EF4-FFF2-40B4-BE49-F238E27FC236}">
                <a16:creationId xmlns:a16="http://schemas.microsoft.com/office/drawing/2014/main" id="{55A31FCE-3C54-4D0E-8858-3613FAF5A5BC}"/>
              </a:ext>
            </a:extLst>
          </p:cNvPr>
          <p:cNvSpPr/>
          <p:nvPr/>
        </p:nvSpPr>
        <p:spPr bwMode="auto">
          <a:xfrm>
            <a:off x="7714692" y="4946110"/>
            <a:ext cx="1958427" cy="482917"/>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spc="-5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0" name="Oval 39">
            <a:extLst>
              <a:ext uri="{FF2B5EF4-FFF2-40B4-BE49-F238E27FC236}">
                <a16:creationId xmlns:a16="http://schemas.microsoft.com/office/drawing/2014/main" id="{12570CE5-269B-4348-8789-08EB4C2159C5}"/>
              </a:ext>
            </a:extLst>
          </p:cNvPr>
          <p:cNvSpPr/>
          <p:nvPr/>
        </p:nvSpPr>
        <p:spPr bwMode="auto">
          <a:xfrm>
            <a:off x="5758802" y="4936435"/>
            <a:ext cx="1958427" cy="501331"/>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spc="-5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1" name="Oval 40">
            <a:extLst>
              <a:ext uri="{FF2B5EF4-FFF2-40B4-BE49-F238E27FC236}">
                <a16:creationId xmlns:a16="http://schemas.microsoft.com/office/drawing/2014/main" id="{BCC7FD45-C60A-4AE3-99F7-C2FE799AB9FD}"/>
              </a:ext>
            </a:extLst>
          </p:cNvPr>
          <p:cNvSpPr/>
          <p:nvPr/>
        </p:nvSpPr>
        <p:spPr bwMode="auto">
          <a:xfrm>
            <a:off x="1660602" y="5377165"/>
            <a:ext cx="1208790" cy="504082"/>
          </a:xfrm>
          <a:prstGeom prst="ellipse">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spc="-5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2" name="Oval 41">
            <a:extLst>
              <a:ext uri="{FF2B5EF4-FFF2-40B4-BE49-F238E27FC236}">
                <a16:creationId xmlns:a16="http://schemas.microsoft.com/office/drawing/2014/main" id="{8967E1B6-F4D9-4926-9584-9E05D6578AE0}"/>
              </a:ext>
            </a:extLst>
          </p:cNvPr>
          <p:cNvSpPr/>
          <p:nvPr/>
        </p:nvSpPr>
        <p:spPr bwMode="auto">
          <a:xfrm>
            <a:off x="3649927" y="5406391"/>
            <a:ext cx="1595174" cy="504082"/>
          </a:xfrm>
          <a:prstGeom prst="ellipse">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spc="-5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3" name="Oval 42">
            <a:extLst>
              <a:ext uri="{FF2B5EF4-FFF2-40B4-BE49-F238E27FC236}">
                <a16:creationId xmlns:a16="http://schemas.microsoft.com/office/drawing/2014/main" id="{CF685536-13CC-4B6F-AF0F-2DD7D1B71704}"/>
              </a:ext>
            </a:extLst>
          </p:cNvPr>
          <p:cNvSpPr/>
          <p:nvPr/>
        </p:nvSpPr>
        <p:spPr bwMode="auto">
          <a:xfrm>
            <a:off x="7896318" y="5406389"/>
            <a:ext cx="1595174" cy="504082"/>
          </a:xfrm>
          <a:prstGeom prst="ellipse">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spc="-5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4" name="TextBox 43">
            <a:extLst>
              <a:ext uri="{FF2B5EF4-FFF2-40B4-BE49-F238E27FC236}">
                <a16:creationId xmlns:a16="http://schemas.microsoft.com/office/drawing/2014/main" id="{B7C9191D-401F-48C0-B3B5-4584DFD6F954}"/>
              </a:ext>
            </a:extLst>
          </p:cNvPr>
          <p:cNvSpPr txBox="1"/>
          <p:nvPr/>
        </p:nvSpPr>
        <p:spPr>
          <a:xfrm>
            <a:off x="7659186" y="2763266"/>
            <a:ext cx="1376727" cy="606402"/>
          </a:xfrm>
          <a:prstGeom prst="rect">
            <a:avLst/>
          </a:prstGeom>
          <a:noFill/>
        </p:spPr>
        <p:txBody>
          <a:bodyPr wrap="square" rtlCol="0">
            <a:spAutoFit/>
          </a:bodyPr>
          <a:lstStyle/>
          <a:p>
            <a:pPr algn="ctr"/>
            <a:r>
              <a:rPr lang="en-US" sz="2244">
                <a:latin typeface="Segoe UI" panose="020B0502040204020203" pitchFamily="34" charset="0"/>
                <a:cs typeface="Segoe UI" panose="020B0502040204020203" pitchFamily="34" charset="0"/>
              </a:rPr>
              <a:t>Policy  </a:t>
            </a:r>
            <a:r>
              <a:rPr lang="en-US" sz="3264">
                <a:solidFill>
                  <a:srgbClr val="0070C0"/>
                </a:solidFill>
                <a:latin typeface="Segoe UI" panose="020B0502040204020203" pitchFamily="34" charset="0"/>
                <a:cs typeface="Segoe UI" panose="020B0502040204020203" pitchFamily="34" charset="0"/>
              </a:rPr>
              <a:t>?</a:t>
            </a:r>
          </a:p>
        </p:txBody>
      </p:sp>
      <p:cxnSp>
        <p:nvCxnSpPr>
          <p:cNvPr id="45" name="Straight Arrow Connector 44">
            <a:extLst>
              <a:ext uri="{FF2B5EF4-FFF2-40B4-BE49-F238E27FC236}">
                <a16:creationId xmlns:a16="http://schemas.microsoft.com/office/drawing/2014/main" id="{9F80F241-A87C-41C7-9401-233BB8CC6228}"/>
              </a:ext>
            </a:extLst>
          </p:cNvPr>
          <p:cNvCxnSpPr>
            <a:cxnSpLocks/>
          </p:cNvCxnSpPr>
          <p:nvPr/>
        </p:nvCxnSpPr>
        <p:spPr>
          <a:xfrm flipV="1">
            <a:off x="8778949" y="2266988"/>
            <a:ext cx="407000" cy="549312"/>
          </a:xfrm>
          <a:prstGeom prst="straightConnector1">
            <a:avLst/>
          </a:prstGeom>
          <a:ln w="4445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1523442-D9F7-4846-994E-67CD7E4EE0CB}"/>
              </a:ext>
            </a:extLst>
          </p:cNvPr>
          <p:cNvCxnSpPr>
            <a:cxnSpLocks/>
          </p:cNvCxnSpPr>
          <p:nvPr/>
        </p:nvCxnSpPr>
        <p:spPr>
          <a:xfrm flipH="1" flipV="1">
            <a:off x="8506755" y="2224075"/>
            <a:ext cx="260489" cy="573956"/>
          </a:xfrm>
          <a:prstGeom prst="straightConnector1">
            <a:avLst/>
          </a:prstGeom>
          <a:ln w="4445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2854569-6507-4891-909C-4AA0A95564B8}"/>
              </a:ext>
            </a:extLst>
          </p:cNvPr>
          <p:cNvCxnSpPr>
            <a:cxnSpLocks/>
          </p:cNvCxnSpPr>
          <p:nvPr/>
        </p:nvCxnSpPr>
        <p:spPr>
          <a:xfrm flipV="1">
            <a:off x="8786022" y="2262705"/>
            <a:ext cx="34389" cy="550908"/>
          </a:xfrm>
          <a:prstGeom prst="straightConnector1">
            <a:avLst/>
          </a:prstGeom>
          <a:ln w="4445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8803B65-866E-44CF-AED0-68A0917D9230}"/>
              </a:ext>
            </a:extLst>
          </p:cNvPr>
          <p:cNvCxnSpPr>
            <a:cxnSpLocks/>
          </p:cNvCxnSpPr>
          <p:nvPr/>
        </p:nvCxnSpPr>
        <p:spPr>
          <a:xfrm flipV="1">
            <a:off x="8782641" y="2299132"/>
            <a:ext cx="704966" cy="520980"/>
          </a:xfrm>
          <a:prstGeom prst="straightConnector1">
            <a:avLst/>
          </a:prstGeom>
          <a:ln w="4445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894A5D2-E189-4B46-BEAD-352E3951727B}"/>
              </a:ext>
            </a:extLst>
          </p:cNvPr>
          <p:cNvCxnSpPr>
            <a:cxnSpLocks/>
          </p:cNvCxnSpPr>
          <p:nvPr/>
        </p:nvCxnSpPr>
        <p:spPr>
          <a:xfrm flipH="1" flipV="1">
            <a:off x="8166586" y="2289753"/>
            <a:ext cx="606585" cy="510184"/>
          </a:xfrm>
          <a:prstGeom prst="straightConnector1">
            <a:avLst/>
          </a:prstGeom>
          <a:ln w="44450">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3D3DF0E-FF96-4D18-B1B0-466DD97A21FF}"/>
              </a:ext>
            </a:extLst>
          </p:cNvPr>
          <p:cNvSpPr txBox="1"/>
          <p:nvPr/>
        </p:nvSpPr>
        <p:spPr>
          <a:xfrm>
            <a:off x="1420973" y="2751655"/>
            <a:ext cx="1376727" cy="606402"/>
          </a:xfrm>
          <a:prstGeom prst="rect">
            <a:avLst/>
          </a:prstGeom>
          <a:noFill/>
        </p:spPr>
        <p:txBody>
          <a:bodyPr wrap="square" rtlCol="0">
            <a:spAutoFit/>
          </a:bodyPr>
          <a:lstStyle/>
          <a:p>
            <a:pPr algn="ctr"/>
            <a:r>
              <a:rPr lang="en-US" sz="2244">
                <a:latin typeface="Segoe UI" panose="020B0502040204020203" pitchFamily="34" charset="0"/>
                <a:cs typeface="Segoe UI" panose="020B0502040204020203" pitchFamily="34" charset="0"/>
              </a:rPr>
              <a:t>Policy  </a:t>
            </a:r>
            <a:r>
              <a:rPr lang="en-US" sz="3264">
                <a:solidFill>
                  <a:srgbClr val="0070C0"/>
                </a:solidFill>
                <a:latin typeface="Segoe UI" panose="020B0502040204020203" pitchFamily="34" charset="0"/>
                <a:cs typeface="Segoe UI" panose="020B0502040204020203" pitchFamily="34" charset="0"/>
              </a:rPr>
              <a:t>?</a:t>
            </a:r>
          </a:p>
        </p:txBody>
      </p:sp>
      <p:cxnSp>
        <p:nvCxnSpPr>
          <p:cNvPr id="51" name="Straight Arrow Connector 50">
            <a:extLst>
              <a:ext uri="{FF2B5EF4-FFF2-40B4-BE49-F238E27FC236}">
                <a16:creationId xmlns:a16="http://schemas.microsoft.com/office/drawing/2014/main" id="{50D10B57-F661-4945-9608-BFD5CC882A76}"/>
              </a:ext>
            </a:extLst>
          </p:cNvPr>
          <p:cNvCxnSpPr>
            <a:cxnSpLocks/>
          </p:cNvCxnSpPr>
          <p:nvPr/>
        </p:nvCxnSpPr>
        <p:spPr>
          <a:xfrm flipV="1">
            <a:off x="2540736" y="2255377"/>
            <a:ext cx="407000" cy="549312"/>
          </a:xfrm>
          <a:prstGeom prst="straightConnector1">
            <a:avLst/>
          </a:prstGeom>
          <a:ln w="4445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C3BFB5E-EC92-4C45-8067-99790225AD3A}"/>
              </a:ext>
            </a:extLst>
          </p:cNvPr>
          <p:cNvCxnSpPr>
            <a:cxnSpLocks/>
          </p:cNvCxnSpPr>
          <p:nvPr/>
        </p:nvCxnSpPr>
        <p:spPr>
          <a:xfrm flipH="1" flipV="1">
            <a:off x="2268541" y="2212464"/>
            <a:ext cx="260489" cy="573956"/>
          </a:xfrm>
          <a:prstGeom prst="straightConnector1">
            <a:avLst/>
          </a:prstGeom>
          <a:ln w="4445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B481DF3-C6F5-4BF2-ADC3-430B93467B03}"/>
              </a:ext>
            </a:extLst>
          </p:cNvPr>
          <p:cNvCxnSpPr>
            <a:cxnSpLocks/>
          </p:cNvCxnSpPr>
          <p:nvPr/>
        </p:nvCxnSpPr>
        <p:spPr>
          <a:xfrm flipV="1">
            <a:off x="2547809" y="2251094"/>
            <a:ext cx="34389" cy="550908"/>
          </a:xfrm>
          <a:prstGeom prst="straightConnector1">
            <a:avLst/>
          </a:prstGeom>
          <a:ln w="4445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CC9027F-3150-49D6-92EA-A8225FA1B6BE}"/>
              </a:ext>
            </a:extLst>
          </p:cNvPr>
          <p:cNvCxnSpPr>
            <a:cxnSpLocks/>
          </p:cNvCxnSpPr>
          <p:nvPr/>
        </p:nvCxnSpPr>
        <p:spPr>
          <a:xfrm flipV="1">
            <a:off x="2544428" y="2287521"/>
            <a:ext cx="704966" cy="520980"/>
          </a:xfrm>
          <a:prstGeom prst="straightConnector1">
            <a:avLst/>
          </a:prstGeom>
          <a:ln w="4445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4A11C46-4A72-4390-A21B-A9EB783EE73E}"/>
              </a:ext>
            </a:extLst>
          </p:cNvPr>
          <p:cNvCxnSpPr>
            <a:cxnSpLocks/>
          </p:cNvCxnSpPr>
          <p:nvPr/>
        </p:nvCxnSpPr>
        <p:spPr>
          <a:xfrm flipH="1" flipV="1">
            <a:off x="1928372" y="2278141"/>
            <a:ext cx="606585" cy="510184"/>
          </a:xfrm>
          <a:prstGeom prst="straightConnector1">
            <a:avLst/>
          </a:prstGeom>
          <a:ln w="44450">
            <a:headEnd type="none"/>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EA02E9F8-7D30-4057-88AA-B9B97BBD2F8F}"/>
              </a:ext>
            </a:extLst>
          </p:cNvPr>
          <p:cNvSpPr txBox="1"/>
          <p:nvPr/>
        </p:nvSpPr>
        <p:spPr>
          <a:xfrm>
            <a:off x="3526708" y="2715252"/>
            <a:ext cx="1376727" cy="606402"/>
          </a:xfrm>
          <a:prstGeom prst="rect">
            <a:avLst/>
          </a:prstGeom>
          <a:noFill/>
        </p:spPr>
        <p:txBody>
          <a:bodyPr wrap="square" rtlCol="0">
            <a:spAutoFit/>
          </a:bodyPr>
          <a:lstStyle/>
          <a:p>
            <a:pPr algn="ctr"/>
            <a:r>
              <a:rPr lang="en-US" sz="2244">
                <a:latin typeface="Segoe UI" panose="020B0502040204020203" pitchFamily="34" charset="0"/>
                <a:cs typeface="Segoe UI" panose="020B0502040204020203" pitchFamily="34" charset="0"/>
              </a:rPr>
              <a:t>Policy  </a:t>
            </a:r>
            <a:r>
              <a:rPr lang="en-US" sz="3264">
                <a:solidFill>
                  <a:srgbClr val="0070C0"/>
                </a:solidFill>
                <a:latin typeface="Segoe UI" panose="020B0502040204020203" pitchFamily="34" charset="0"/>
                <a:cs typeface="Segoe UI" panose="020B0502040204020203" pitchFamily="34" charset="0"/>
              </a:rPr>
              <a:t>?</a:t>
            </a:r>
          </a:p>
        </p:txBody>
      </p:sp>
      <p:cxnSp>
        <p:nvCxnSpPr>
          <p:cNvPr id="57" name="Straight Arrow Connector 56">
            <a:extLst>
              <a:ext uri="{FF2B5EF4-FFF2-40B4-BE49-F238E27FC236}">
                <a16:creationId xmlns:a16="http://schemas.microsoft.com/office/drawing/2014/main" id="{B9A474B2-D5B4-46D8-BB45-ED5B258030F5}"/>
              </a:ext>
            </a:extLst>
          </p:cNvPr>
          <p:cNvCxnSpPr>
            <a:cxnSpLocks/>
          </p:cNvCxnSpPr>
          <p:nvPr/>
        </p:nvCxnSpPr>
        <p:spPr>
          <a:xfrm flipV="1">
            <a:off x="4646471" y="2218974"/>
            <a:ext cx="407000" cy="549312"/>
          </a:xfrm>
          <a:prstGeom prst="straightConnector1">
            <a:avLst/>
          </a:prstGeom>
          <a:ln w="4445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F71705A-4838-4505-8C59-11CF6B335AC7}"/>
              </a:ext>
            </a:extLst>
          </p:cNvPr>
          <p:cNvCxnSpPr>
            <a:cxnSpLocks/>
          </p:cNvCxnSpPr>
          <p:nvPr/>
        </p:nvCxnSpPr>
        <p:spPr>
          <a:xfrm flipH="1" flipV="1">
            <a:off x="4374277" y="2176061"/>
            <a:ext cx="260489" cy="573956"/>
          </a:xfrm>
          <a:prstGeom prst="straightConnector1">
            <a:avLst/>
          </a:prstGeom>
          <a:ln w="4445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7009BB1-1CA1-4A5B-B4D8-DAD2566B06FC}"/>
              </a:ext>
            </a:extLst>
          </p:cNvPr>
          <p:cNvCxnSpPr>
            <a:cxnSpLocks/>
          </p:cNvCxnSpPr>
          <p:nvPr/>
        </p:nvCxnSpPr>
        <p:spPr>
          <a:xfrm flipV="1">
            <a:off x="4653544" y="2214691"/>
            <a:ext cx="34389" cy="550908"/>
          </a:xfrm>
          <a:prstGeom prst="straightConnector1">
            <a:avLst/>
          </a:prstGeom>
          <a:ln w="4445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FDDD39E2-CCCF-4C0E-B7CF-F7F6907923F0}"/>
              </a:ext>
            </a:extLst>
          </p:cNvPr>
          <p:cNvCxnSpPr>
            <a:cxnSpLocks/>
          </p:cNvCxnSpPr>
          <p:nvPr/>
        </p:nvCxnSpPr>
        <p:spPr>
          <a:xfrm flipV="1">
            <a:off x="4650163" y="2251118"/>
            <a:ext cx="704966" cy="520980"/>
          </a:xfrm>
          <a:prstGeom prst="straightConnector1">
            <a:avLst/>
          </a:prstGeom>
          <a:ln w="4445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1783CAF5-A120-43B5-AB53-5B6549F461F5}"/>
              </a:ext>
            </a:extLst>
          </p:cNvPr>
          <p:cNvCxnSpPr>
            <a:cxnSpLocks/>
          </p:cNvCxnSpPr>
          <p:nvPr/>
        </p:nvCxnSpPr>
        <p:spPr>
          <a:xfrm flipH="1" flipV="1">
            <a:off x="4034108" y="2241739"/>
            <a:ext cx="606585" cy="510184"/>
          </a:xfrm>
          <a:prstGeom prst="straightConnector1">
            <a:avLst/>
          </a:prstGeom>
          <a:ln w="44450">
            <a:headEnd type="none"/>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10E1B45F-028B-445D-B8B4-448695003C7D}"/>
              </a:ext>
            </a:extLst>
          </p:cNvPr>
          <p:cNvSpPr txBox="1"/>
          <p:nvPr/>
        </p:nvSpPr>
        <p:spPr>
          <a:xfrm>
            <a:off x="5637752" y="2751655"/>
            <a:ext cx="1376727" cy="606402"/>
          </a:xfrm>
          <a:prstGeom prst="rect">
            <a:avLst/>
          </a:prstGeom>
          <a:noFill/>
        </p:spPr>
        <p:txBody>
          <a:bodyPr wrap="square" rtlCol="0">
            <a:spAutoFit/>
          </a:bodyPr>
          <a:lstStyle/>
          <a:p>
            <a:pPr algn="ctr"/>
            <a:r>
              <a:rPr lang="en-US" sz="2244">
                <a:latin typeface="Segoe UI" panose="020B0502040204020203" pitchFamily="34" charset="0"/>
                <a:cs typeface="Segoe UI" panose="020B0502040204020203" pitchFamily="34" charset="0"/>
              </a:rPr>
              <a:t>Policy  </a:t>
            </a:r>
            <a:r>
              <a:rPr lang="en-US" sz="3264">
                <a:solidFill>
                  <a:srgbClr val="0070C0"/>
                </a:solidFill>
                <a:latin typeface="Segoe UI" panose="020B0502040204020203" pitchFamily="34" charset="0"/>
                <a:cs typeface="Segoe UI" panose="020B0502040204020203" pitchFamily="34" charset="0"/>
              </a:rPr>
              <a:t>?</a:t>
            </a:r>
          </a:p>
        </p:txBody>
      </p:sp>
      <p:cxnSp>
        <p:nvCxnSpPr>
          <p:cNvPr id="63" name="Straight Arrow Connector 62">
            <a:extLst>
              <a:ext uri="{FF2B5EF4-FFF2-40B4-BE49-F238E27FC236}">
                <a16:creationId xmlns:a16="http://schemas.microsoft.com/office/drawing/2014/main" id="{272A6035-7C66-430A-93CF-0AF40CAF6A00}"/>
              </a:ext>
            </a:extLst>
          </p:cNvPr>
          <p:cNvCxnSpPr>
            <a:cxnSpLocks/>
          </p:cNvCxnSpPr>
          <p:nvPr/>
        </p:nvCxnSpPr>
        <p:spPr>
          <a:xfrm flipV="1">
            <a:off x="6757515" y="2255377"/>
            <a:ext cx="407000" cy="549312"/>
          </a:xfrm>
          <a:prstGeom prst="straightConnector1">
            <a:avLst/>
          </a:prstGeom>
          <a:ln w="4445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73390153-8CF8-455E-B266-0E5BB5FD7F8F}"/>
              </a:ext>
            </a:extLst>
          </p:cNvPr>
          <p:cNvCxnSpPr>
            <a:cxnSpLocks/>
          </p:cNvCxnSpPr>
          <p:nvPr/>
        </p:nvCxnSpPr>
        <p:spPr>
          <a:xfrm flipH="1" flipV="1">
            <a:off x="6485321" y="2212464"/>
            <a:ext cx="260489" cy="573956"/>
          </a:xfrm>
          <a:prstGeom prst="straightConnector1">
            <a:avLst/>
          </a:prstGeom>
          <a:ln w="4445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8EC5D13-2C77-4F6C-8142-6CA60800FEEB}"/>
              </a:ext>
            </a:extLst>
          </p:cNvPr>
          <p:cNvCxnSpPr>
            <a:cxnSpLocks/>
          </p:cNvCxnSpPr>
          <p:nvPr/>
        </p:nvCxnSpPr>
        <p:spPr>
          <a:xfrm flipV="1">
            <a:off x="6764588" y="2251094"/>
            <a:ext cx="34389" cy="550908"/>
          </a:xfrm>
          <a:prstGeom prst="straightConnector1">
            <a:avLst/>
          </a:prstGeom>
          <a:ln w="4445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229C14D6-2DA6-420D-80E2-F9C6CC095B8F}"/>
              </a:ext>
            </a:extLst>
          </p:cNvPr>
          <p:cNvCxnSpPr>
            <a:cxnSpLocks/>
          </p:cNvCxnSpPr>
          <p:nvPr/>
        </p:nvCxnSpPr>
        <p:spPr>
          <a:xfrm flipV="1">
            <a:off x="6761207" y="2287521"/>
            <a:ext cx="704966" cy="520980"/>
          </a:xfrm>
          <a:prstGeom prst="straightConnector1">
            <a:avLst/>
          </a:prstGeom>
          <a:ln w="4445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C450881-AA46-49DA-9EF7-E6C63ABD6EED}"/>
              </a:ext>
            </a:extLst>
          </p:cNvPr>
          <p:cNvCxnSpPr>
            <a:cxnSpLocks/>
          </p:cNvCxnSpPr>
          <p:nvPr/>
        </p:nvCxnSpPr>
        <p:spPr>
          <a:xfrm flipH="1" flipV="1">
            <a:off x="6145152" y="2278141"/>
            <a:ext cx="606585" cy="510184"/>
          </a:xfrm>
          <a:prstGeom prst="straightConnector1">
            <a:avLst/>
          </a:prstGeom>
          <a:ln w="44450">
            <a:headEnd type="none"/>
            <a:tailEnd type="triangle"/>
          </a:ln>
        </p:spPr>
        <p:style>
          <a:lnRef idx="1">
            <a:schemeClr val="accent1"/>
          </a:lnRef>
          <a:fillRef idx="0">
            <a:schemeClr val="accent1"/>
          </a:fillRef>
          <a:effectRef idx="0">
            <a:schemeClr val="accent1"/>
          </a:effectRef>
          <a:fontRef idx="minor">
            <a:schemeClr val="tx1"/>
          </a:fontRef>
        </p:style>
      </p:cxnSp>
      <p:pic>
        <p:nvPicPr>
          <p:cNvPr id="68" name="Picture 67">
            <a:extLst>
              <a:ext uri="{FF2B5EF4-FFF2-40B4-BE49-F238E27FC236}">
                <a16:creationId xmlns:a16="http://schemas.microsoft.com/office/drawing/2014/main" id="{87D3339A-CEEE-4F80-899D-D4F531A098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7528" y="2120233"/>
            <a:ext cx="1863994" cy="1421156"/>
          </a:xfrm>
          <a:prstGeom prst="rect">
            <a:avLst/>
          </a:prstGeom>
        </p:spPr>
      </p:pic>
      <p:pic>
        <p:nvPicPr>
          <p:cNvPr id="69" name="Picture 68">
            <a:extLst>
              <a:ext uri="{FF2B5EF4-FFF2-40B4-BE49-F238E27FC236}">
                <a16:creationId xmlns:a16="http://schemas.microsoft.com/office/drawing/2014/main" id="{CD68F541-1E92-4A23-8E38-CDD24CB9B1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6291" y="2120135"/>
            <a:ext cx="1863994" cy="1421156"/>
          </a:xfrm>
          <a:prstGeom prst="rect">
            <a:avLst/>
          </a:prstGeom>
        </p:spPr>
      </p:pic>
      <p:pic>
        <p:nvPicPr>
          <p:cNvPr id="70" name="Picture 69">
            <a:extLst>
              <a:ext uri="{FF2B5EF4-FFF2-40B4-BE49-F238E27FC236}">
                <a16:creationId xmlns:a16="http://schemas.microsoft.com/office/drawing/2014/main" id="{7637BB9E-6F16-446D-9164-3135BFF69B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0787" y="2103901"/>
            <a:ext cx="1863994" cy="1421156"/>
          </a:xfrm>
          <a:prstGeom prst="rect">
            <a:avLst/>
          </a:prstGeom>
        </p:spPr>
      </p:pic>
      <p:pic>
        <p:nvPicPr>
          <p:cNvPr id="71" name="Picture 70">
            <a:extLst>
              <a:ext uri="{FF2B5EF4-FFF2-40B4-BE49-F238E27FC236}">
                <a16:creationId xmlns:a16="http://schemas.microsoft.com/office/drawing/2014/main" id="{D01D9F89-DB65-4AF2-9365-A58E244B97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85126" y="2084352"/>
            <a:ext cx="1863994" cy="1421156"/>
          </a:xfrm>
          <a:prstGeom prst="rect">
            <a:avLst/>
          </a:prstGeom>
        </p:spPr>
      </p:pic>
      <p:sp>
        <p:nvSpPr>
          <p:cNvPr id="72" name="Rounded Rectangular Callout 6">
            <a:extLst>
              <a:ext uri="{FF2B5EF4-FFF2-40B4-BE49-F238E27FC236}">
                <a16:creationId xmlns:a16="http://schemas.microsoft.com/office/drawing/2014/main" id="{EC9D8FF0-B7E7-4A0B-BF88-83DCF8476173}"/>
              </a:ext>
            </a:extLst>
          </p:cNvPr>
          <p:cNvSpPr/>
          <p:nvPr/>
        </p:nvSpPr>
        <p:spPr>
          <a:xfrm>
            <a:off x="9547479" y="3145121"/>
            <a:ext cx="2131669" cy="1800989"/>
          </a:xfrm>
          <a:prstGeom prst="wedgeRoundRectCallout">
            <a:avLst>
              <a:gd name="adj1" fmla="val -40573"/>
              <a:gd name="adj2" fmla="val 66421"/>
              <a:gd name="adj3" fmla="val 16667"/>
            </a:avLst>
          </a:prstGeom>
          <a:solidFill>
            <a:schemeClr val="bg2"/>
          </a:solidFill>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a:r>
              <a:rPr lang="en-US" sz="2856">
                <a:latin typeface="Segoe UI Light" panose="020B0502040204020203" pitchFamily="34" charset="0"/>
                <a:cs typeface="Segoe UI Light" panose="020B0502040204020203" pitchFamily="34" charset="0"/>
              </a:rPr>
              <a:t>Tests can use the same events! </a:t>
            </a:r>
            <a:endParaRPr lang="en-US" sz="2856"/>
          </a:p>
        </p:txBody>
      </p:sp>
    </p:spTree>
    <p:extLst>
      <p:ext uri="{BB962C8B-B14F-4D97-AF65-F5344CB8AC3E}">
        <p14:creationId xmlns:p14="http://schemas.microsoft.com/office/powerpoint/2010/main" val="32353218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subTnLst>
                                    <p:set>
                                      <p:cBhvr override="childStyle">
                                        <p:cTn dur="1" fill="hold" display="0" masterRel="nextClick" afterEffect="1"/>
                                        <p:tgtEl>
                                          <p:spTgt spid="50"/>
                                        </p:tgtEl>
                                        <p:attrNameLst>
                                          <p:attrName>style.visibility</p:attrName>
                                        </p:attrNameLst>
                                      </p:cBhvr>
                                      <p:to>
                                        <p:strVal val="hidden"/>
                                      </p:to>
                                    </p:set>
                                  </p:subTnLst>
                                </p:cTn>
                              </p:par>
                              <p:par>
                                <p:cTn id="17" presetID="1"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subTnLst>
                                    <p:set>
                                      <p:cBhvr override="childStyle">
                                        <p:cTn dur="1" fill="hold" display="0" masterRel="nextClick" afterEffect="1"/>
                                        <p:tgtEl>
                                          <p:spTgt spid="51"/>
                                        </p:tgtEl>
                                        <p:attrNameLst>
                                          <p:attrName>style.visibility</p:attrName>
                                        </p:attrNameLst>
                                      </p:cBhvr>
                                      <p:to>
                                        <p:strVal val="hidden"/>
                                      </p:to>
                                    </p:set>
                                  </p:subTnLst>
                                </p:cTn>
                              </p:par>
                              <p:par>
                                <p:cTn id="19" presetID="1" presetClass="entr" presetSubtype="0"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subTnLst>
                                    <p:set>
                                      <p:cBhvr override="childStyle">
                                        <p:cTn dur="1" fill="hold" display="0" masterRel="nextClick" afterEffect="1"/>
                                        <p:tgtEl>
                                          <p:spTgt spid="52"/>
                                        </p:tgtEl>
                                        <p:attrNameLst>
                                          <p:attrName>style.visibility</p:attrName>
                                        </p:attrNameLst>
                                      </p:cBhvr>
                                      <p:to>
                                        <p:strVal val="hidden"/>
                                      </p:to>
                                    </p:set>
                                  </p:subTnLst>
                                </p:cTn>
                              </p:par>
                              <p:par>
                                <p:cTn id="21" presetID="1"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subTnLst>
                                    <p:set>
                                      <p:cBhvr override="childStyle">
                                        <p:cTn dur="1" fill="hold" display="0" masterRel="nextClick" afterEffect="1"/>
                                        <p:tgtEl>
                                          <p:spTgt spid="53"/>
                                        </p:tgtEl>
                                        <p:attrNameLst>
                                          <p:attrName>style.visibility</p:attrName>
                                        </p:attrNameLst>
                                      </p:cBhvr>
                                      <p:to>
                                        <p:strVal val="hidden"/>
                                      </p:to>
                                    </p:set>
                                  </p:subTnLst>
                                </p:cTn>
                              </p:par>
                              <p:par>
                                <p:cTn id="23" presetID="1" presetClass="entr" presetSubtype="0" fill="hold"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subTnLst>
                                    <p:set>
                                      <p:cBhvr override="childStyle">
                                        <p:cTn dur="1" fill="hold" display="0" masterRel="nextClick" afterEffect="1"/>
                                        <p:tgtEl>
                                          <p:spTgt spid="54"/>
                                        </p:tgtEl>
                                        <p:attrNameLst>
                                          <p:attrName>style.visibility</p:attrName>
                                        </p:attrNameLst>
                                      </p:cBhvr>
                                      <p:to>
                                        <p:strVal val="hidden"/>
                                      </p:to>
                                    </p:set>
                                  </p:subTnLst>
                                </p:cTn>
                              </p:par>
                              <p:par>
                                <p:cTn id="25" presetID="1" presetClass="entr" presetSubtype="0" fill="hold"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subTnLst>
                                    <p:set>
                                      <p:cBhvr override="childStyle">
                                        <p:cTn dur="1" fill="hold" display="0" masterRel="nextClick" afterEffect="1"/>
                                        <p:tgtEl>
                                          <p:spTgt spid="55"/>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subTnLst>
                                    <p:set>
                                      <p:cBhvr override="childStyle">
                                        <p:cTn dur="1" fill="hold" display="0" masterRel="nextClick" afterEffect="1"/>
                                        <p:tgtEl>
                                          <p:spTgt spid="56"/>
                                        </p:tgtEl>
                                        <p:attrNameLst>
                                          <p:attrName>style.visibility</p:attrName>
                                        </p:attrNameLst>
                                      </p:cBhvr>
                                      <p:to>
                                        <p:strVal val="hidden"/>
                                      </p:to>
                                    </p:set>
                                  </p:subTnLst>
                                </p:cTn>
                              </p:par>
                              <p:par>
                                <p:cTn id="43" presetID="1" presetClass="entr" presetSubtype="0" fill="hold"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subTnLst>
                                    <p:set>
                                      <p:cBhvr override="childStyle">
                                        <p:cTn dur="1" fill="hold" display="0" masterRel="nextClick" afterEffect="1"/>
                                        <p:tgtEl>
                                          <p:spTgt spid="57"/>
                                        </p:tgtEl>
                                        <p:attrNameLst>
                                          <p:attrName>style.visibility</p:attrName>
                                        </p:attrNameLst>
                                      </p:cBhvr>
                                      <p:to>
                                        <p:strVal val="hidden"/>
                                      </p:to>
                                    </p:set>
                                  </p:subTnLst>
                                </p:cTn>
                              </p:par>
                              <p:par>
                                <p:cTn id="45" presetID="1" presetClass="entr" presetSubtype="0" fill="hold"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subTnLst>
                                    <p:set>
                                      <p:cBhvr override="childStyle">
                                        <p:cTn dur="1" fill="hold" display="0" masterRel="nextClick" afterEffect="1"/>
                                        <p:tgtEl>
                                          <p:spTgt spid="58"/>
                                        </p:tgtEl>
                                        <p:attrNameLst>
                                          <p:attrName>style.visibility</p:attrName>
                                        </p:attrNameLst>
                                      </p:cBhvr>
                                      <p:to>
                                        <p:strVal val="hidden"/>
                                      </p:to>
                                    </p:set>
                                  </p:subTnLst>
                                </p:cTn>
                              </p:par>
                              <p:par>
                                <p:cTn id="47" presetID="1" presetClass="entr" presetSubtype="0" fill="hold"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subTnLst>
                                    <p:set>
                                      <p:cBhvr override="childStyle">
                                        <p:cTn dur="1" fill="hold" display="0" masterRel="nextClick" afterEffect="1"/>
                                        <p:tgtEl>
                                          <p:spTgt spid="59"/>
                                        </p:tgtEl>
                                        <p:attrNameLst>
                                          <p:attrName>style.visibility</p:attrName>
                                        </p:attrNameLst>
                                      </p:cBhvr>
                                      <p:to>
                                        <p:strVal val="hidden"/>
                                      </p:to>
                                    </p:set>
                                  </p:subTnLst>
                                </p:cTn>
                              </p:par>
                              <p:par>
                                <p:cTn id="49" presetID="1" presetClass="entr" presetSubtype="0" fill="hold"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subTnLst>
                                    <p:set>
                                      <p:cBhvr override="childStyle">
                                        <p:cTn dur="1" fill="hold" display="0" masterRel="nextClick" afterEffect="1"/>
                                        <p:tgtEl>
                                          <p:spTgt spid="60"/>
                                        </p:tgtEl>
                                        <p:attrNameLst>
                                          <p:attrName>style.visibility</p:attrName>
                                        </p:attrNameLst>
                                      </p:cBhvr>
                                      <p:to>
                                        <p:strVal val="hidden"/>
                                      </p:to>
                                    </p:set>
                                  </p:subTnLst>
                                </p:cTn>
                              </p:par>
                              <p:par>
                                <p:cTn id="51" presetID="1" presetClass="entr" presetSubtype="0" fill="hold"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subTnLst>
                                    <p:set>
                                      <p:cBhvr override="childStyle">
                                        <p:cTn dur="1" fill="hold" display="0" masterRel="nextClick" afterEffect="1"/>
                                        <p:tgtEl>
                                          <p:spTgt spid="61"/>
                                        </p:tgtEl>
                                        <p:attrNameLst>
                                          <p:attrName>style.visibility</p:attrName>
                                        </p:attrNameLst>
                                      </p:cBhvr>
                                      <p:to>
                                        <p:strVal val="hidden"/>
                                      </p:to>
                                    </p:set>
                                  </p:subTnLst>
                                </p:cTn>
                              </p:par>
                              <p:par>
                                <p:cTn id="53" presetID="1"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2"/>
                                        </p:tgtEl>
                                        <p:attrNameLst>
                                          <p:attrName>style.visibility</p:attrName>
                                        </p:attrNameLst>
                                      </p:cBhvr>
                                      <p:to>
                                        <p:strVal val="visible"/>
                                      </p:to>
                                    </p:set>
                                  </p:childTnLst>
                                  <p:subTnLst>
                                    <p:set>
                                      <p:cBhvr override="childStyle">
                                        <p:cTn dur="1" fill="hold" display="0" masterRel="nextClick" afterEffect="1"/>
                                        <p:tgtEl>
                                          <p:spTgt spid="62"/>
                                        </p:tgtEl>
                                        <p:attrNameLst>
                                          <p:attrName>style.visibility</p:attrName>
                                        </p:attrNameLst>
                                      </p:cBhvr>
                                      <p:to>
                                        <p:strVal val="hidden"/>
                                      </p:to>
                                    </p:set>
                                  </p:subTnLst>
                                </p:cTn>
                              </p:par>
                              <p:par>
                                <p:cTn id="75" presetID="1" presetClass="entr" presetSubtype="0" fill="hold" nodeType="withEffect">
                                  <p:stCondLst>
                                    <p:cond delay="0"/>
                                  </p:stCondLst>
                                  <p:childTnLst>
                                    <p:set>
                                      <p:cBhvr>
                                        <p:cTn id="76" dur="1" fill="hold">
                                          <p:stCondLst>
                                            <p:cond delay="0"/>
                                          </p:stCondLst>
                                        </p:cTn>
                                        <p:tgtEl>
                                          <p:spTgt spid="63"/>
                                        </p:tgtEl>
                                        <p:attrNameLst>
                                          <p:attrName>style.visibility</p:attrName>
                                        </p:attrNameLst>
                                      </p:cBhvr>
                                      <p:to>
                                        <p:strVal val="visible"/>
                                      </p:to>
                                    </p:set>
                                  </p:childTnLst>
                                  <p:subTnLst>
                                    <p:set>
                                      <p:cBhvr override="childStyle">
                                        <p:cTn dur="1" fill="hold" display="0" masterRel="nextClick" afterEffect="1"/>
                                        <p:tgtEl>
                                          <p:spTgt spid="63"/>
                                        </p:tgtEl>
                                        <p:attrNameLst>
                                          <p:attrName>style.visibility</p:attrName>
                                        </p:attrNameLst>
                                      </p:cBhvr>
                                      <p:to>
                                        <p:strVal val="hidden"/>
                                      </p:to>
                                    </p:set>
                                  </p:subTnLst>
                                </p:cTn>
                              </p:par>
                              <p:par>
                                <p:cTn id="77" presetID="1" presetClass="entr" presetSubtype="0" fill="hold" nodeType="withEffect">
                                  <p:stCondLst>
                                    <p:cond delay="0"/>
                                  </p:stCondLst>
                                  <p:childTnLst>
                                    <p:set>
                                      <p:cBhvr>
                                        <p:cTn id="78" dur="1" fill="hold">
                                          <p:stCondLst>
                                            <p:cond delay="0"/>
                                          </p:stCondLst>
                                        </p:cTn>
                                        <p:tgtEl>
                                          <p:spTgt spid="64"/>
                                        </p:tgtEl>
                                        <p:attrNameLst>
                                          <p:attrName>style.visibility</p:attrName>
                                        </p:attrNameLst>
                                      </p:cBhvr>
                                      <p:to>
                                        <p:strVal val="visible"/>
                                      </p:to>
                                    </p:set>
                                  </p:childTnLst>
                                  <p:subTnLst>
                                    <p:set>
                                      <p:cBhvr override="childStyle">
                                        <p:cTn dur="1" fill="hold" display="0" masterRel="nextClick" afterEffect="1"/>
                                        <p:tgtEl>
                                          <p:spTgt spid="64"/>
                                        </p:tgtEl>
                                        <p:attrNameLst>
                                          <p:attrName>style.visibility</p:attrName>
                                        </p:attrNameLst>
                                      </p:cBhvr>
                                      <p:to>
                                        <p:strVal val="hidden"/>
                                      </p:to>
                                    </p:set>
                                  </p:subTnLst>
                                </p:cTn>
                              </p:par>
                              <p:par>
                                <p:cTn id="79" presetID="1" presetClass="entr" presetSubtype="0" fill="hold" nodeType="withEffect">
                                  <p:stCondLst>
                                    <p:cond delay="0"/>
                                  </p:stCondLst>
                                  <p:childTnLst>
                                    <p:set>
                                      <p:cBhvr>
                                        <p:cTn id="80" dur="1" fill="hold">
                                          <p:stCondLst>
                                            <p:cond delay="0"/>
                                          </p:stCondLst>
                                        </p:cTn>
                                        <p:tgtEl>
                                          <p:spTgt spid="65"/>
                                        </p:tgtEl>
                                        <p:attrNameLst>
                                          <p:attrName>style.visibility</p:attrName>
                                        </p:attrNameLst>
                                      </p:cBhvr>
                                      <p:to>
                                        <p:strVal val="visible"/>
                                      </p:to>
                                    </p:set>
                                  </p:childTnLst>
                                  <p:subTnLst>
                                    <p:set>
                                      <p:cBhvr override="childStyle">
                                        <p:cTn dur="1" fill="hold" display="0" masterRel="nextClick" afterEffect="1"/>
                                        <p:tgtEl>
                                          <p:spTgt spid="65"/>
                                        </p:tgtEl>
                                        <p:attrNameLst>
                                          <p:attrName>style.visibility</p:attrName>
                                        </p:attrNameLst>
                                      </p:cBhvr>
                                      <p:to>
                                        <p:strVal val="hidden"/>
                                      </p:to>
                                    </p:set>
                                  </p:subTnLst>
                                </p:cTn>
                              </p:par>
                              <p:par>
                                <p:cTn id="81" presetID="1" presetClass="entr" presetSubtype="0" fill="hold" nodeType="withEffect">
                                  <p:stCondLst>
                                    <p:cond delay="0"/>
                                  </p:stCondLst>
                                  <p:childTnLst>
                                    <p:set>
                                      <p:cBhvr>
                                        <p:cTn id="82" dur="1" fill="hold">
                                          <p:stCondLst>
                                            <p:cond delay="0"/>
                                          </p:stCondLst>
                                        </p:cTn>
                                        <p:tgtEl>
                                          <p:spTgt spid="66"/>
                                        </p:tgtEl>
                                        <p:attrNameLst>
                                          <p:attrName>style.visibility</p:attrName>
                                        </p:attrNameLst>
                                      </p:cBhvr>
                                      <p:to>
                                        <p:strVal val="visible"/>
                                      </p:to>
                                    </p:set>
                                  </p:childTnLst>
                                  <p:subTnLst>
                                    <p:set>
                                      <p:cBhvr override="childStyle">
                                        <p:cTn dur="1" fill="hold" display="0" masterRel="nextClick" afterEffect="1"/>
                                        <p:tgtEl>
                                          <p:spTgt spid="66"/>
                                        </p:tgtEl>
                                        <p:attrNameLst>
                                          <p:attrName>style.visibility</p:attrName>
                                        </p:attrNameLst>
                                      </p:cBhvr>
                                      <p:to>
                                        <p:strVal val="hidden"/>
                                      </p:to>
                                    </p:set>
                                  </p:subTnLst>
                                </p:cTn>
                              </p:par>
                              <p:par>
                                <p:cTn id="83" presetID="1" presetClass="entr" presetSubtype="0"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childTnLst>
                                  <p:subTnLst>
                                    <p:set>
                                      <p:cBhvr override="childStyle">
                                        <p:cTn dur="1" fill="hold" display="0" masterRel="nextClick" afterEffect="1"/>
                                        <p:tgtEl>
                                          <p:spTgt spid="67"/>
                                        </p:tgtEl>
                                        <p:attrNameLst>
                                          <p:attrName>style.visibility</p:attrName>
                                        </p:attrNameLst>
                                      </p:cBhvr>
                                      <p:to>
                                        <p:strVal val="hidden"/>
                                      </p:to>
                                    </p:set>
                                  </p:sub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7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3"/>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29"/>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3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4"/>
                                        </p:tgtEl>
                                        <p:attrNameLst>
                                          <p:attrName>style.visibility</p:attrName>
                                        </p:attrNameLst>
                                      </p:cBhvr>
                                      <p:to>
                                        <p:strVal val="visible"/>
                                      </p:to>
                                    </p:set>
                                  </p:childTnLst>
                                  <p:subTnLst>
                                    <p:set>
                                      <p:cBhvr override="childStyle">
                                        <p:cTn dur="1" fill="hold" display="0" masterRel="nextClick" afterEffect="1"/>
                                        <p:tgtEl>
                                          <p:spTgt spid="44"/>
                                        </p:tgtEl>
                                        <p:attrNameLst>
                                          <p:attrName>style.visibility</p:attrName>
                                        </p:attrNameLst>
                                      </p:cBhvr>
                                      <p:to>
                                        <p:strVal val="hidden"/>
                                      </p:to>
                                    </p:set>
                                  </p:subTnLst>
                                </p:cTn>
                              </p:par>
                              <p:par>
                                <p:cTn id="101" presetID="1" presetClass="entr" presetSubtype="0" fill="hold" nodeType="withEffect">
                                  <p:stCondLst>
                                    <p:cond delay="0"/>
                                  </p:stCondLst>
                                  <p:childTnLst>
                                    <p:set>
                                      <p:cBhvr>
                                        <p:cTn id="102" dur="1" fill="hold">
                                          <p:stCondLst>
                                            <p:cond delay="0"/>
                                          </p:stCondLst>
                                        </p:cTn>
                                        <p:tgtEl>
                                          <p:spTgt spid="45"/>
                                        </p:tgtEl>
                                        <p:attrNameLst>
                                          <p:attrName>style.visibility</p:attrName>
                                        </p:attrNameLst>
                                      </p:cBhvr>
                                      <p:to>
                                        <p:strVal val="visible"/>
                                      </p:to>
                                    </p:set>
                                  </p:childTnLst>
                                  <p:subTnLst>
                                    <p:set>
                                      <p:cBhvr override="childStyle">
                                        <p:cTn dur="1" fill="hold" display="0" masterRel="nextClick" afterEffect="1"/>
                                        <p:tgtEl>
                                          <p:spTgt spid="45"/>
                                        </p:tgtEl>
                                        <p:attrNameLst>
                                          <p:attrName>style.visibility</p:attrName>
                                        </p:attrNameLst>
                                      </p:cBhvr>
                                      <p:to>
                                        <p:strVal val="hidden"/>
                                      </p:to>
                                    </p:set>
                                  </p:subTnLst>
                                </p:cTn>
                              </p:par>
                              <p:par>
                                <p:cTn id="103" presetID="1" presetClass="entr" presetSubtype="0" fill="hold" nodeType="withEffect">
                                  <p:stCondLst>
                                    <p:cond delay="0"/>
                                  </p:stCondLst>
                                  <p:childTnLst>
                                    <p:set>
                                      <p:cBhvr>
                                        <p:cTn id="104" dur="1" fill="hold">
                                          <p:stCondLst>
                                            <p:cond delay="0"/>
                                          </p:stCondLst>
                                        </p:cTn>
                                        <p:tgtEl>
                                          <p:spTgt spid="46"/>
                                        </p:tgtEl>
                                        <p:attrNameLst>
                                          <p:attrName>style.visibility</p:attrName>
                                        </p:attrNameLst>
                                      </p:cBhvr>
                                      <p:to>
                                        <p:strVal val="visible"/>
                                      </p:to>
                                    </p:set>
                                  </p:childTnLst>
                                  <p:subTnLst>
                                    <p:set>
                                      <p:cBhvr override="childStyle">
                                        <p:cTn dur="1" fill="hold" display="0" masterRel="nextClick" afterEffect="1"/>
                                        <p:tgtEl>
                                          <p:spTgt spid="46"/>
                                        </p:tgtEl>
                                        <p:attrNameLst>
                                          <p:attrName>style.visibility</p:attrName>
                                        </p:attrNameLst>
                                      </p:cBhvr>
                                      <p:to>
                                        <p:strVal val="hidden"/>
                                      </p:to>
                                    </p:set>
                                  </p:subTnLst>
                                </p:cTn>
                              </p:par>
                              <p:par>
                                <p:cTn id="105" presetID="1" presetClass="entr" presetSubtype="0" fill="hold" nodeType="withEffect">
                                  <p:stCondLst>
                                    <p:cond delay="0"/>
                                  </p:stCondLst>
                                  <p:childTnLst>
                                    <p:set>
                                      <p:cBhvr>
                                        <p:cTn id="106" dur="1" fill="hold">
                                          <p:stCondLst>
                                            <p:cond delay="0"/>
                                          </p:stCondLst>
                                        </p:cTn>
                                        <p:tgtEl>
                                          <p:spTgt spid="47"/>
                                        </p:tgtEl>
                                        <p:attrNameLst>
                                          <p:attrName>style.visibility</p:attrName>
                                        </p:attrNameLst>
                                      </p:cBhvr>
                                      <p:to>
                                        <p:strVal val="visible"/>
                                      </p:to>
                                    </p:set>
                                  </p:childTnLst>
                                  <p:subTnLst>
                                    <p:set>
                                      <p:cBhvr override="childStyle">
                                        <p:cTn dur="1" fill="hold" display="0" masterRel="nextClick" afterEffect="1"/>
                                        <p:tgtEl>
                                          <p:spTgt spid="47"/>
                                        </p:tgtEl>
                                        <p:attrNameLst>
                                          <p:attrName>style.visibility</p:attrName>
                                        </p:attrNameLst>
                                      </p:cBhvr>
                                      <p:to>
                                        <p:strVal val="hidden"/>
                                      </p:to>
                                    </p:set>
                                  </p:subTnLst>
                                </p:cTn>
                              </p:par>
                              <p:par>
                                <p:cTn id="107" presetID="1" presetClass="entr" presetSubtype="0" fill="hold" nodeType="withEffect">
                                  <p:stCondLst>
                                    <p:cond delay="0"/>
                                  </p:stCondLst>
                                  <p:childTnLst>
                                    <p:set>
                                      <p:cBhvr>
                                        <p:cTn id="108" dur="1" fill="hold">
                                          <p:stCondLst>
                                            <p:cond delay="0"/>
                                          </p:stCondLst>
                                        </p:cTn>
                                        <p:tgtEl>
                                          <p:spTgt spid="48"/>
                                        </p:tgtEl>
                                        <p:attrNameLst>
                                          <p:attrName>style.visibility</p:attrName>
                                        </p:attrNameLst>
                                      </p:cBhvr>
                                      <p:to>
                                        <p:strVal val="visible"/>
                                      </p:to>
                                    </p:set>
                                  </p:childTnLst>
                                  <p:subTnLst>
                                    <p:set>
                                      <p:cBhvr override="childStyle">
                                        <p:cTn dur="1" fill="hold" display="0" masterRel="nextClick" afterEffect="1"/>
                                        <p:tgtEl>
                                          <p:spTgt spid="48"/>
                                        </p:tgtEl>
                                        <p:attrNameLst>
                                          <p:attrName>style.visibility</p:attrName>
                                        </p:attrNameLst>
                                      </p:cBhvr>
                                      <p:to>
                                        <p:strVal val="hidden"/>
                                      </p:to>
                                    </p:set>
                                  </p:subTnLst>
                                </p:cTn>
                              </p:par>
                              <p:par>
                                <p:cTn id="109" presetID="1" presetClass="entr" presetSubtype="0" fill="hold" nodeType="withEffect">
                                  <p:stCondLst>
                                    <p:cond delay="0"/>
                                  </p:stCondLst>
                                  <p:childTnLst>
                                    <p:set>
                                      <p:cBhvr>
                                        <p:cTn id="110" dur="1" fill="hold">
                                          <p:stCondLst>
                                            <p:cond delay="0"/>
                                          </p:stCondLst>
                                        </p:cTn>
                                        <p:tgtEl>
                                          <p:spTgt spid="49"/>
                                        </p:tgtEl>
                                        <p:attrNameLst>
                                          <p:attrName>style.visibility</p:attrName>
                                        </p:attrNameLst>
                                      </p:cBhvr>
                                      <p:to>
                                        <p:strVal val="visible"/>
                                      </p:to>
                                    </p:set>
                                  </p:childTnLst>
                                  <p:subTnLst>
                                    <p:set>
                                      <p:cBhvr override="childStyle">
                                        <p:cTn dur="1" fill="hold" display="0" masterRel="nextClick" afterEffect="1"/>
                                        <p:tgtEl>
                                          <p:spTgt spid="49"/>
                                        </p:tgtEl>
                                        <p:attrNameLst>
                                          <p:attrName>style.visibility</p:attrName>
                                        </p:attrNameLst>
                                      </p:cBhvr>
                                      <p:to>
                                        <p:strVal val="hidden"/>
                                      </p:to>
                                    </p:set>
                                  </p:sub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71"/>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34"/>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30"/>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39"/>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par>
                                <p:cTn id="127" presetID="1" presetClass="entr" presetSubtype="0" fill="hold" grpId="0" nodeType="withEffect">
                                  <p:stCondLst>
                                    <p:cond delay="0"/>
                                  </p:stCondLst>
                                  <p:childTnLst>
                                    <p:set>
                                      <p:cBhvr>
                                        <p:cTn id="128" dur="1" fill="hold">
                                          <p:stCondLst>
                                            <p:cond delay="0"/>
                                          </p:stCondLst>
                                        </p:cTn>
                                        <p:tgtEl>
                                          <p:spTgt spid="40"/>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41"/>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21"/>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42"/>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43"/>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2" grpId="0"/>
      <p:bldP spid="23" grpId="0"/>
      <p:bldP spid="24" grpId="0"/>
      <p:bldP spid="25" grpId="0"/>
      <p:bldP spid="30" grpId="0"/>
      <p:bldP spid="31" grpId="0"/>
      <p:bldP spid="32" grpId="0"/>
      <p:bldP spid="33" grpId="0"/>
      <p:bldP spid="34" grpId="0"/>
      <p:bldP spid="35" grpId="0"/>
      <p:bldP spid="36" grpId="0"/>
      <p:bldP spid="37" grpId="0"/>
      <p:bldP spid="38" grpId="0"/>
      <p:bldP spid="39" grpId="0" animBg="1"/>
      <p:bldP spid="40" grpId="0" animBg="1"/>
      <p:bldP spid="41" grpId="0" animBg="1"/>
      <p:bldP spid="42" grpId="0" animBg="1"/>
      <p:bldP spid="43" grpId="0" animBg="1"/>
      <p:bldP spid="44" grpId="0"/>
      <p:bldP spid="50" grpId="0"/>
      <p:bldP spid="56" grpId="0"/>
      <p:bldP spid="62" grpId="0"/>
      <p:bldP spid="7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C130-ECDD-414D-ACF0-14A6F6ABD41B}"/>
              </a:ext>
            </a:extLst>
          </p:cNvPr>
          <p:cNvSpPr>
            <a:spLocks noGrp="1"/>
          </p:cNvSpPr>
          <p:nvPr>
            <p:ph type="title"/>
          </p:nvPr>
        </p:nvSpPr>
        <p:spPr>
          <a:xfrm>
            <a:off x="3175153" y="230103"/>
            <a:ext cx="7848598" cy="917575"/>
          </a:xfrm>
        </p:spPr>
        <p:txBody>
          <a:bodyPr/>
          <a:lstStyle/>
          <a:p>
            <a:r>
              <a:rPr lang="en-US" sz="6600" dirty="0">
                <a:solidFill>
                  <a:schemeClr val="tx1"/>
                </a:solidFill>
              </a:rPr>
              <a:t>A/B vs. Counterfactual</a:t>
            </a:r>
          </a:p>
        </p:txBody>
      </p:sp>
      <p:sp>
        <p:nvSpPr>
          <p:cNvPr id="22" name="TextBox 21">
            <a:extLst>
              <a:ext uri="{FF2B5EF4-FFF2-40B4-BE49-F238E27FC236}">
                <a16:creationId xmlns:a16="http://schemas.microsoft.com/office/drawing/2014/main" id="{45A5FF20-DB2B-411A-A2CE-E52AC7D36C38}"/>
              </a:ext>
            </a:extLst>
          </p:cNvPr>
          <p:cNvSpPr txBox="1"/>
          <p:nvPr/>
        </p:nvSpPr>
        <p:spPr>
          <a:xfrm>
            <a:off x="6917112" y="3567571"/>
            <a:ext cx="3911265" cy="864347"/>
          </a:xfrm>
          <a:prstGeom prst="rect">
            <a:avLst/>
          </a:prstGeom>
          <a:noFill/>
        </p:spPr>
        <p:txBody>
          <a:bodyPr wrap="square" lIns="0" tIns="0" rIns="0" bIns="0" rtlCol="0">
            <a:spAutoFit/>
          </a:bodyPr>
          <a:lstStyle/>
          <a:p>
            <a:pPr algn="ctr" defTabSz="932509">
              <a:defRPr/>
            </a:pPr>
            <a:r>
              <a:rPr lang="en-US" sz="5507">
                <a:solidFill>
                  <a:srgbClr val="00B294">
                    <a:lumMod val="90000"/>
                  </a:srgbClr>
                </a:solidFill>
                <a:latin typeface="Segoe UI"/>
              </a:rPr>
              <a:t>x100,000</a:t>
            </a:r>
            <a:endParaRPr lang="en-US" sz="8159">
              <a:gradFill>
                <a:gsLst>
                  <a:gs pos="2917">
                    <a:srgbClr val="3F3F3F"/>
                  </a:gs>
                  <a:gs pos="30000">
                    <a:srgbClr val="3F3F3F"/>
                  </a:gs>
                </a:gsLst>
                <a:lin ang="5400000" scaled="0"/>
              </a:gradFill>
              <a:latin typeface="Segoe UI"/>
            </a:endParaRPr>
          </a:p>
        </p:txBody>
      </p:sp>
      <p:sp>
        <p:nvSpPr>
          <p:cNvPr id="25" name="Arrow: Right 24">
            <a:extLst>
              <a:ext uri="{FF2B5EF4-FFF2-40B4-BE49-F238E27FC236}">
                <a16:creationId xmlns:a16="http://schemas.microsoft.com/office/drawing/2014/main" id="{C4E62CC6-50F9-4BE8-B9C8-C324E94F4A21}"/>
              </a:ext>
            </a:extLst>
          </p:cNvPr>
          <p:cNvSpPr/>
          <p:nvPr/>
        </p:nvSpPr>
        <p:spPr bwMode="auto">
          <a:xfrm rot="18970681">
            <a:off x="2356410" y="1881768"/>
            <a:ext cx="1252960" cy="444388"/>
          </a:xfrm>
          <a:prstGeom prst="rightArrow">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Arrow: Right 25">
            <a:extLst>
              <a:ext uri="{FF2B5EF4-FFF2-40B4-BE49-F238E27FC236}">
                <a16:creationId xmlns:a16="http://schemas.microsoft.com/office/drawing/2014/main" id="{776D6CEB-53F9-4326-85EC-4B218EFCCAF1}"/>
              </a:ext>
            </a:extLst>
          </p:cNvPr>
          <p:cNvSpPr/>
          <p:nvPr/>
        </p:nvSpPr>
        <p:spPr bwMode="auto">
          <a:xfrm rot="2843344">
            <a:off x="2333708" y="2622056"/>
            <a:ext cx="1267949" cy="444388"/>
          </a:xfrm>
          <a:prstGeom prst="rightArrow">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A8EA96CF-2369-450A-9B13-8D482F02ACF2}"/>
              </a:ext>
            </a:extLst>
          </p:cNvPr>
          <p:cNvSpPr txBox="1"/>
          <p:nvPr/>
        </p:nvSpPr>
        <p:spPr>
          <a:xfrm>
            <a:off x="3366985" y="1289669"/>
            <a:ext cx="883245" cy="704779"/>
          </a:xfrm>
          <a:prstGeom prst="rect">
            <a:avLst/>
          </a:prstGeom>
          <a:noFill/>
        </p:spPr>
        <p:txBody>
          <a:bodyPr wrap="square" lIns="186521" tIns="149217" rIns="186521" bIns="149217" rtlCol="0">
            <a:spAutoFit/>
          </a:bodyPr>
          <a:lstStyle/>
          <a:p>
            <a:pPr>
              <a:lnSpc>
                <a:spcPct val="90000"/>
              </a:lnSpc>
              <a:spcAft>
                <a:spcPts val="612"/>
              </a:spcAft>
            </a:pPr>
            <a:r>
              <a:rPr lang="en-US" sz="2856" b="1">
                <a:solidFill>
                  <a:srgbClr val="00B050"/>
                </a:solidFill>
              </a:rPr>
              <a:t>A</a:t>
            </a:r>
          </a:p>
        </p:txBody>
      </p:sp>
      <p:sp>
        <p:nvSpPr>
          <p:cNvPr id="27" name="TextBox 26">
            <a:extLst>
              <a:ext uri="{FF2B5EF4-FFF2-40B4-BE49-F238E27FC236}">
                <a16:creationId xmlns:a16="http://schemas.microsoft.com/office/drawing/2014/main" id="{0CAC09B3-484F-4C4D-AFA9-BAA306CF8479}"/>
              </a:ext>
            </a:extLst>
          </p:cNvPr>
          <p:cNvSpPr txBox="1"/>
          <p:nvPr/>
        </p:nvSpPr>
        <p:spPr>
          <a:xfrm>
            <a:off x="3366986" y="3086842"/>
            <a:ext cx="883245" cy="704779"/>
          </a:xfrm>
          <a:prstGeom prst="rect">
            <a:avLst/>
          </a:prstGeom>
          <a:noFill/>
        </p:spPr>
        <p:txBody>
          <a:bodyPr wrap="square" lIns="186521" tIns="149217" rIns="186521" bIns="149217" rtlCol="0">
            <a:spAutoFit/>
          </a:bodyPr>
          <a:lstStyle/>
          <a:p>
            <a:pPr>
              <a:lnSpc>
                <a:spcPct val="90000"/>
              </a:lnSpc>
              <a:spcAft>
                <a:spcPts val="612"/>
              </a:spcAft>
            </a:pPr>
            <a:r>
              <a:rPr lang="en-US" sz="2856" b="1">
                <a:solidFill>
                  <a:srgbClr val="FF0000"/>
                </a:solidFill>
              </a:rPr>
              <a:t>B</a:t>
            </a:r>
          </a:p>
        </p:txBody>
      </p:sp>
      <p:sp>
        <p:nvSpPr>
          <p:cNvPr id="28" name="TextBox 27">
            <a:extLst>
              <a:ext uri="{FF2B5EF4-FFF2-40B4-BE49-F238E27FC236}">
                <a16:creationId xmlns:a16="http://schemas.microsoft.com/office/drawing/2014/main" id="{AC144513-866C-4724-8F8A-C17DE3F284E0}"/>
              </a:ext>
            </a:extLst>
          </p:cNvPr>
          <p:cNvSpPr txBox="1"/>
          <p:nvPr/>
        </p:nvSpPr>
        <p:spPr>
          <a:xfrm>
            <a:off x="1163142" y="4367944"/>
            <a:ext cx="4452734" cy="1660485"/>
          </a:xfrm>
          <a:prstGeom prst="rect">
            <a:avLst/>
          </a:prstGeom>
          <a:noFill/>
        </p:spPr>
        <p:txBody>
          <a:bodyPr wrap="square" lIns="186521" tIns="149217" rIns="186521" bIns="149217" rtlCol="0">
            <a:spAutoFit/>
          </a:bodyPr>
          <a:lstStyle/>
          <a:p>
            <a:pPr>
              <a:lnSpc>
                <a:spcPct val="90000"/>
              </a:lnSpc>
              <a:spcAft>
                <a:spcPts val="612"/>
              </a:spcAft>
            </a:pPr>
            <a:r>
              <a:rPr lang="en-US" sz="2448" dirty="0">
                <a:gradFill>
                  <a:gsLst>
                    <a:gs pos="2917">
                      <a:schemeClr val="tx1"/>
                    </a:gs>
                    <a:gs pos="30000">
                      <a:schemeClr val="tx1"/>
                    </a:gs>
                  </a:gsLst>
                  <a:lin ang="5400000" scaled="0"/>
                </a:gradFill>
              </a:rPr>
              <a:t>A/B Test: </a:t>
            </a:r>
          </a:p>
          <a:p>
            <a:pPr marL="349724" indent="-349724">
              <a:lnSpc>
                <a:spcPct val="90000"/>
              </a:lnSpc>
              <a:spcAft>
                <a:spcPts val="612"/>
              </a:spcAft>
              <a:buAutoNum type="arabicPeriod"/>
            </a:pPr>
            <a:r>
              <a:rPr lang="en-US" sz="1836" dirty="0">
                <a:gradFill>
                  <a:gsLst>
                    <a:gs pos="2917">
                      <a:schemeClr val="tx1"/>
                    </a:gs>
                    <a:gs pos="30000">
                      <a:schemeClr val="tx1"/>
                    </a:gs>
                  </a:gsLst>
                  <a:lin ang="5400000" scaled="0"/>
                </a:gradFill>
              </a:rPr>
              <a:t>Design the Right Experiment, </a:t>
            </a:r>
          </a:p>
          <a:p>
            <a:pPr marL="349724" indent="-349724">
              <a:lnSpc>
                <a:spcPct val="90000"/>
              </a:lnSpc>
              <a:spcAft>
                <a:spcPts val="612"/>
              </a:spcAft>
              <a:buAutoNum type="arabicPeriod"/>
            </a:pPr>
            <a:r>
              <a:rPr lang="en-US" sz="1836" dirty="0">
                <a:gradFill>
                  <a:gsLst>
                    <a:gs pos="2917">
                      <a:schemeClr val="tx1"/>
                    </a:gs>
                    <a:gs pos="30000">
                      <a:schemeClr val="tx1"/>
                    </a:gs>
                  </a:gsLst>
                  <a:lin ang="5400000" scaled="0"/>
                </a:gradFill>
              </a:rPr>
              <a:t>Test online once</a:t>
            </a:r>
          </a:p>
          <a:p>
            <a:pPr marL="349724" indent="-349724">
              <a:lnSpc>
                <a:spcPct val="90000"/>
              </a:lnSpc>
              <a:spcAft>
                <a:spcPts val="612"/>
              </a:spcAft>
              <a:buAutoNum type="arabicPeriod"/>
            </a:pPr>
            <a:r>
              <a:rPr lang="en-US" sz="1836" dirty="0">
                <a:solidFill>
                  <a:srgbClr val="FF0000"/>
                </a:solidFill>
              </a:rPr>
              <a:t>Start over</a:t>
            </a:r>
          </a:p>
        </p:txBody>
      </p:sp>
      <p:sp>
        <p:nvSpPr>
          <p:cNvPr id="29" name="TextBox 28">
            <a:extLst>
              <a:ext uri="{FF2B5EF4-FFF2-40B4-BE49-F238E27FC236}">
                <a16:creationId xmlns:a16="http://schemas.microsoft.com/office/drawing/2014/main" id="{A651DAD8-1960-40D3-97F8-B64B0EC176C3}"/>
              </a:ext>
            </a:extLst>
          </p:cNvPr>
          <p:cNvSpPr txBox="1"/>
          <p:nvPr/>
        </p:nvSpPr>
        <p:spPr>
          <a:xfrm>
            <a:off x="6822829" y="4403559"/>
            <a:ext cx="5104746" cy="1660485"/>
          </a:xfrm>
          <a:prstGeom prst="rect">
            <a:avLst/>
          </a:prstGeom>
          <a:noFill/>
        </p:spPr>
        <p:txBody>
          <a:bodyPr wrap="square" lIns="186521" tIns="149217" rIns="186521" bIns="149217" rtlCol="0">
            <a:spAutoFit/>
          </a:bodyPr>
          <a:lstStyle/>
          <a:p>
            <a:pPr>
              <a:lnSpc>
                <a:spcPct val="90000"/>
              </a:lnSpc>
              <a:spcAft>
                <a:spcPts val="612"/>
              </a:spcAft>
            </a:pPr>
            <a:r>
              <a:rPr lang="en-US" sz="2448">
                <a:gradFill>
                  <a:gsLst>
                    <a:gs pos="2917">
                      <a:schemeClr val="tx1"/>
                    </a:gs>
                    <a:gs pos="30000">
                      <a:schemeClr val="tx1"/>
                    </a:gs>
                  </a:gsLst>
                  <a:lin ang="5400000" scaled="0"/>
                </a:gradFill>
              </a:rPr>
              <a:t>Offline Experiment:</a:t>
            </a:r>
          </a:p>
          <a:p>
            <a:pPr marL="349724" indent="-349724">
              <a:lnSpc>
                <a:spcPct val="90000"/>
              </a:lnSpc>
              <a:spcAft>
                <a:spcPts val="612"/>
              </a:spcAft>
              <a:buAutoNum type="arabicPeriod"/>
            </a:pPr>
            <a:r>
              <a:rPr lang="en-US" sz="1836">
                <a:gradFill>
                  <a:gsLst>
                    <a:gs pos="2917">
                      <a:schemeClr val="tx1"/>
                    </a:gs>
                    <a:gs pos="30000">
                      <a:schemeClr val="tx1"/>
                    </a:gs>
                  </a:gsLst>
                  <a:lin ang="5400000" scaled="0"/>
                </a:gradFill>
              </a:rPr>
              <a:t>Use models that exploit and explore</a:t>
            </a:r>
          </a:p>
          <a:p>
            <a:pPr marL="349724" indent="-349724">
              <a:lnSpc>
                <a:spcPct val="90000"/>
              </a:lnSpc>
              <a:spcAft>
                <a:spcPts val="612"/>
              </a:spcAft>
              <a:buAutoNum type="arabicPeriod"/>
            </a:pPr>
            <a:r>
              <a:rPr lang="en-US" sz="1836">
                <a:gradFill>
                  <a:gsLst>
                    <a:gs pos="2917">
                      <a:schemeClr val="tx1"/>
                    </a:gs>
                    <a:gs pos="30000">
                      <a:schemeClr val="tx1"/>
                    </a:gs>
                  </a:gsLst>
                  <a:lin ang="5400000" scaled="0"/>
                </a:gradFill>
              </a:rPr>
              <a:t>Record User Interaction</a:t>
            </a:r>
          </a:p>
          <a:p>
            <a:pPr marL="349724" indent="-349724">
              <a:lnSpc>
                <a:spcPct val="90000"/>
              </a:lnSpc>
              <a:spcAft>
                <a:spcPts val="612"/>
              </a:spcAft>
              <a:buAutoNum type="arabicPeriod"/>
            </a:pPr>
            <a:r>
              <a:rPr lang="en-US" sz="1836">
                <a:solidFill>
                  <a:srgbClr val="00B050"/>
                </a:solidFill>
              </a:rPr>
              <a:t>Find the policy and model that fits reality</a:t>
            </a:r>
          </a:p>
        </p:txBody>
      </p:sp>
      <p:pic>
        <p:nvPicPr>
          <p:cNvPr id="4" name="Picture 3">
            <a:extLst>
              <a:ext uri="{FF2B5EF4-FFF2-40B4-BE49-F238E27FC236}">
                <a16:creationId xmlns:a16="http://schemas.microsoft.com/office/drawing/2014/main" id="{9CA204D2-DE44-4819-A1F4-E9502C1FCC56}"/>
              </a:ext>
            </a:extLst>
          </p:cNvPr>
          <p:cNvPicPr>
            <a:picLocks noChangeAspect="1"/>
          </p:cNvPicPr>
          <p:nvPr/>
        </p:nvPicPr>
        <p:blipFill>
          <a:blip r:embed="rId2"/>
          <a:stretch>
            <a:fillRect/>
          </a:stretch>
        </p:blipFill>
        <p:spPr>
          <a:xfrm>
            <a:off x="1448899" y="1518951"/>
            <a:ext cx="897723" cy="1755139"/>
          </a:xfrm>
          <a:prstGeom prst="rect">
            <a:avLst/>
          </a:prstGeom>
        </p:spPr>
      </p:pic>
      <p:pic>
        <p:nvPicPr>
          <p:cNvPr id="31" name="Picture 30">
            <a:extLst>
              <a:ext uri="{FF2B5EF4-FFF2-40B4-BE49-F238E27FC236}">
                <a16:creationId xmlns:a16="http://schemas.microsoft.com/office/drawing/2014/main" id="{C4D4A442-874A-443E-85D2-A4221B565633}"/>
              </a:ext>
            </a:extLst>
          </p:cNvPr>
          <p:cNvPicPr>
            <a:picLocks noChangeAspect="1"/>
          </p:cNvPicPr>
          <p:nvPr/>
        </p:nvPicPr>
        <p:blipFill>
          <a:blip r:embed="rId2"/>
          <a:stretch>
            <a:fillRect/>
          </a:stretch>
        </p:blipFill>
        <p:spPr>
          <a:xfrm>
            <a:off x="7125593" y="1470506"/>
            <a:ext cx="897723" cy="1755139"/>
          </a:xfrm>
          <a:prstGeom prst="rect">
            <a:avLst/>
          </a:prstGeom>
        </p:spPr>
      </p:pic>
      <p:sp>
        <p:nvSpPr>
          <p:cNvPr id="32" name="TextBox 31">
            <a:extLst>
              <a:ext uri="{FF2B5EF4-FFF2-40B4-BE49-F238E27FC236}">
                <a16:creationId xmlns:a16="http://schemas.microsoft.com/office/drawing/2014/main" id="{9BA9F749-DDD3-4F55-AD2C-2B3FF561BF28}"/>
              </a:ext>
            </a:extLst>
          </p:cNvPr>
          <p:cNvSpPr txBox="1"/>
          <p:nvPr/>
        </p:nvSpPr>
        <p:spPr>
          <a:xfrm>
            <a:off x="1477431" y="3634183"/>
            <a:ext cx="2349862" cy="640363"/>
          </a:xfrm>
          <a:prstGeom prst="rect">
            <a:avLst/>
          </a:prstGeom>
          <a:noFill/>
        </p:spPr>
        <p:txBody>
          <a:bodyPr wrap="square" lIns="0" tIns="0" rIns="0" bIns="0" rtlCol="0">
            <a:spAutoFit/>
          </a:bodyPr>
          <a:lstStyle/>
          <a:p>
            <a:pPr algn="ctr" defTabSz="932509">
              <a:defRPr/>
            </a:pPr>
            <a:r>
              <a:rPr lang="en-US" sz="4080">
                <a:solidFill>
                  <a:srgbClr val="00B294">
                    <a:lumMod val="90000"/>
                  </a:srgbClr>
                </a:solidFill>
                <a:latin typeface="Segoe UI"/>
              </a:rPr>
              <a:t>x1</a:t>
            </a:r>
            <a:endParaRPr lang="en-US" sz="6119">
              <a:gradFill>
                <a:gsLst>
                  <a:gs pos="2917">
                    <a:srgbClr val="3F3F3F"/>
                  </a:gs>
                  <a:gs pos="30000">
                    <a:srgbClr val="3F3F3F"/>
                  </a:gs>
                </a:gsLst>
                <a:lin ang="5400000" scaled="0"/>
              </a:gradFill>
              <a:latin typeface="Segoe UI"/>
            </a:endParaRPr>
          </a:p>
        </p:txBody>
      </p:sp>
      <p:pic>
        <p:nvPicPr>
          <p:cNvPr id="8" name="Picture 7" descr="A close up of a logo&#10;&#10;Description generated with very high confidence">
            <a:extLst>
              <a:ext uri="{FF2B5EF4-FFF2-40B4-BE49-F238E27FC236}">
                <a16:creationId xmlns:a16="http://schemas.microsoft.com/office/drawing/2014/main" id="{01A23B0B-5C62-4A08-8269-4267475D7D4E}"/>
              </a:ext>
            </a:extLst>
          </p:cNvPr>
          <p:cNvPicPr>
            <a:picLocks noChangeAspect="1"/>
          </p:cNvPicPr>
          <p:nvPr/>
        </p:nvPicPr>
        <p:blipFill rotWithShape="1">
          <a:blip r:embed="rId3">
            <a:duotone>
              <a:prstClr val="black"/>
              <a:schemeClr val="accent3">
                <a:lumMod val="50000"/>
                <a:tint val="45000"/>
                <a:satMod val="400000"/>
              </a:schemeClr>
            </a:duotone>
            <a:extLst>
              <a:ext uri="{BEBA8EAE-BF5A-486C-A8C5-ECC9F3942E4B}">
                <a14:imgProps xmlns:a14="http://schemas.microsoft.com/office/drawing/2010/main">
                  <a14:imgLayer r:embed="rId4">
                    <a14:imgEffect>
                      <a14:artisticLineDrawing/>
                    </a14:imgEffect>
                    <a14:imgEffect>
                      <a14:brightnessContrast contrast="-40000"/>
                    </a14:imgEffect>
                  </a14:imgLayer>
                </a14:imgProps>
              </a:ext>
            </a:extLst>
          </a:blip>
          <a:srcRect t="18023" b="17048"/>
          <a:stretch/>
        </p:blipFill>
        <p:spPr>
          <a:xfrm>
            <a:off x="8688637" y="2171917"/>
            <a:ext cx="642269" cy="428960"/>
          </a:xfrm>
          <a:prstGeom prst="rect">
            <a:avLst/>
          </a:prstGeom>
          <a:ln>
            <a:noFill/>
          </a:ln>
        </p:spPr>
      </p:pic>
      <p:sp>
        <p:nvSpPr>
          <p:cNvPr id="9" name="TextBox 8">
            <a:extLst>
              <a:ext uri="{FF2B5EF4-FFF2-40B4-BE49-F238E27FC236}">
                <a16:creationId xmlns:a16="http://schemas.microsoft.com/office/drawing/2014/main" id="{8766765C-7405-4A57-8CA7-B839580BD7AA}"/>
              </a:ext>
            </a:extLst>
          </p:cNvPr>
          <p:cNvSpPr txBox="1"/>
          <p:nvPr/>
        </p:nvSpPr>
        <p:spPr>
          <a:xfrm>
            <a:off x="8508054" y="2530393"/>
            <a:ext cx="1003432" cy="497237"/>
          </a:xfrm>
          <a:prstGeom prst="rect">
            <a:avLst/>
          </a:prstGeom>
          <a:noFill/>
        </p:spPr>
        <p:txBody>
          <a:bodyPr wrap="square" lIns="182854" tIns="146283" rIns="182854" bIns="146283" rtlCol="0">
            <a:spAutoFit/>
          </a:bodyPr>
          <a:lstStyle/>
          <a:p>
            <a:pPr algn="ctr" defTabSz="932509">
              <a:lnSpc>
                <a:spcPct val="90000"/>
              </a:lnSpc>
              <a:spcAft>
                <a:spcPts val="600"/>
              </a:spcAft>
              <a:defRPr/>
            </a:pPr>
            <a:r>
              <a:rPr lang="en-US" sz="714">
                <a:gradFill>
                  <a:gsLst>
                    <a:gs pos="2917">
                      <a:srgbClr val="3F3F3F"/>
                    </a:gs>
                    <a:gs pos="30000">
                      <a:srgbClr val="3F3F3F"/>
                    </a:gs>
                  </a:gsLst>
                  <a:lin ang="5400000" scaled="0"/>
                </a:gradFill>
                <a:latin typeface="Segoe UI"/>
              </a:rPr>
              <a:t>Exploration Policy</a:t>
            </a:r>
          </a:p>
        </p:txBody>
      </p:sp>
      <p:sp>
        <p:nvSpPr>
          <p:cNvPr id="12" name="Arrow: Bent 11">
            <a:extLst>
              <a:ext uri="{FF2B5EF4-FFF2-40B4-BE49-F238E27FC236}">
                <a16:creationId xmlns:a16="http://schemas.microsoft.com/office/drawing/2014/main" id="{B90BC74D-91CB-4429-AABD-921D73E72185}"/>
              </a:ext>
            </a:extLst>
          </p:cNvPr>
          <p:cNvSpPr/>
          <p:nvPr/>
        </p:nvSpPr>
        <p:spPr bwMode="auto">
          <a:xfrm>
            <a:off x="9394409" y="1706347"/>
            <a:ext cx="642269" cy="523179"/>
          </a:xfrm>
          <a:prstGeom prst="bentArrow">
            <a:avLst>
              <a:gd name="adj1" fmla="val 23742"/>
              <a:gd name="adj2" fmla="val 28162"/>
              <a:gd name="adj3" fmla="val 24410"/>
              <a:gd name="adj4" fmla="val 4375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122" err="1">
              <a:gradFill>
                <a:gsLst>
                  <a:gs pos="0">
                    <a:srgbClr val="FFFFFF"/>
                  </a:gs>
                  <a:gs pos="100000">
                    <a:srgbClr val="FFFFFF"/>
                  </a:gs>
                </a:gsLst>
                <a:lin ang="5400000" scaled="0"/>
              </a:gradFill>
              <a:latin typeface="Segoe UI"/>
              <a:cs typeface="Segoe UI" pitchFamily="34" charset="0"/>
            </a:endParaRPr>
          </a:p>
        </p:txBody>
      </p:sp>
      <p:sp>
        <p:nvSpPr>
          <p:cNvPr id="13" name="TextBox 12">
            <a:extLst>
              <a:ext uri="{FF2B5EF4-FFF2-40B4-BE49-F238E27FC236}">
                <a16:creationId xmlns:a16="http://schemas.microsoft.com/office/drawing/2014/main" id="{06F510B8-2B74-4892-8A74-ECBCD90AC225}"/>
              </a:ext>
            </a:extLst>
          </p:cNvPr>
          <p:cNvSpPr txBox="1"/>
          <p:nvPr/>
        </p:nvSpPr>
        <p:spPr>
          <a:xfrm>
            <a:off x="9879244" y="1967936"/>
            <a:ext cx="1159596" cy="497237"/>
          </a:xfrm>
          <a:prstGeom prst="rect">
            <a:avLst/>
          </a:prstGeom>
          <a:noFill/>
        </p:spPr>
        <p:txBody>
          <a:bodyPr wrap="square" lIns="182854" tIns="146283" rIns="182854" bIns="146283" rtlCol="0">
            <a:spAutoFit/>
          </a:bodyPr>
          <a:lstStyle/>
          <a:p>
            <a:pPr algn="ctr" defTabSz="932509">
              <a:lnSpc>
                <a:spcPct val="90000"/>
              </a:lnSpc>
              <a:spcAft>
                <a:spcPts val="600"/>
              </a:spcAft>
              <a:defRPr/>
            </a:pPr>
            <a:r>
              <a:rPr lang="en-US" sz="714">
                <a:gradFill>
                  <a:gsLst>
                    <a:gs pos="2917">
                      <a:srgbClr val="3F3F3F"/>
                    </a:gs>
                    <a:gs pos="30000">
                      <a:srgbClr val="3F3F3F"/>
                    </a:gs>
                  </a:gsLst>
                  <a:lin ang="5400000" scaled="0"/>
                </a:gradFill>
                <a:latin typeface="Segoe UI"/>
              </a:rPr>
              <a:t>Exploit best known inference</a:t>
            </a:r>
          </a:p>
        </p:txBody>
      </p:sp>
      <p:pic>
        <p:nvPicPr>
          <p:cNvPr id="14" name="Picture 13" descr="A close up of a logo&#10;&#10;Description generated with very high confidence">
            <a:extLst>
              <a:ext uri="{FF2B5EF4-FFF2-40B4-BE49-F238E27FC236}">
                <a16:creationId xmlns:a16="http://schemas.microsoft.com/office/drawing/2014/main" id="{430CB757-B01E-4564-8A4F-CD261552F816}"/>
              </a:ext>
            </a:extLst>
          </p:cNvPr>
          <p:cNvPicPr>
            <a:picLocks noChangeAspect="1"/>
          </p:cNvPicPr>
          <p:nvPr/>
        </p:nvPicPr>
        <p:blipFill rotWithShape="1">
          <a:blip r:embed="rId3">
            <a:duotone>
              <a:prstClr val="black"/>
              <a:schemeClr val="accent3">
                <a:lumMod val="50000"/>
                <a:tint val="45000"/>
                <a:satMod val="400000"/>
              </a:schemeClr>
            </a:duotone>
            <a:extLst>
              <a:ext uri="{BEBA8EAE-BF5A-486C-A8C5-ECC9F3942E4B}">
                <a14:imgProps xmlns:a14="http://schemas.microsoft.com/office/drawing/2010/main">
                  <a14:imgLayer r:embed="rId4">
                    <a14:imgEffect>
                      <a14:artisticLineDrawing/>
                    </a14:imgEffect>
                    <a14:imgEffect>
                      <a14:brightnessContrast contrast="-40000"/>
                    </a14:imgEffect>
                  </a14:imgLayer>
                </a14:imgProps>
              </a:ext>
            </a:extLst>
          </a:blip>
          <a:srcRect t="18023" b="17048"/>
          <a:stretch/>
        </p:blipFill>
        <p:spPr>
          <a:xfrm>
            <a:off x="10137908" y="1622661"/>
            <a:ext cx="642269" cy="428960"/>
          </a:xfrm>
          <a:prstGeom prst="rect">
            <a:avLst/>
          </a:prstGeom>
          <a:ln>
            <a:noFill/>
          </a:ln>
        </p:spPr>
      </p:pic>
      <p:sp>
        <p:nvSpPr>
          <p:cNvPr id="15" name="Arrow: Bent 14">
            <a:extLst>
              <a:ext uri="{FF2B5EF4-FFF2-40B4-BE49-F238E27FC236}">
                <a16:creationId xmlns:a16="http://schemas.microsoft.com/office/drawing/2014/main" id="{E2E7C7BA-C2BD-449C-812F-845B74F1A536}"/>
              </a:ext>
            </a:extLst>
          </p:cNvPr>
          <p:cNvSpPr/>
          <p:nvPr/>
        </p:nvSpPr>
        <p:spPr bwMode="auto">
          <a:xfrm flipV="1">
            <a:off x="9394409" y="2647493"/>
            <a:ext cx="642269" cy="523179"/>
          </a:xfrm>
          <a:prstGeom prst="bentArrow">
            <a:avLst>
              <a:gd name="adj1" fmla="val 23742"/>
              <a:gd name="adj2" fmla="val 28162"/>
              <a:gd name="adj3" fmla="val 24410"/>
              <a:gd name="adj4" fmla="val 4375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122" err="1">
              <a:gradFill>
                <a:gsLst>
                  <a:gs pos="0">
                    <a:srgbClr val="FFFFFF"/>
                  </a:gs>
                  <a:gs pos="100000">
                    <a:srgbClr val="FFFFFF"/>
                  </a:gs>
                </a:gsLst>
                <a:lin ang="5400000" scaled="0"/>
              </a:gradFill>
              <a:latin typeface="Segoe UI"/>
              <a:cs typeface="Segoe UI" pitchFamily="34" charset="0"/>
            </a:endParaRPr>
          </a:p>
        </p:txBody>
      </p:sp>
      <p:sp>
        <p:nvSpPr>
          <p:cNvPr id="16" name="TextBox 15">
            <a:extLst>
              <a:ext uri="{FF2B5EF4-FFF2-40B4-BE49-F238E27FC236}">
                <a16:creationId xmlns:a16="http://schemas.microsoft.com/office/drawing/2014/main" id="{9A58E923-10DA-4775-B48B-76E805C6B54B}"/>
              </a:ext>
            </a:extLst>
          </p:cNvPr>
          <p:cNvSpPr txBox="1"/>
          <p:nvPr/>
        </p:nvSpPr>
        <p:spPr>
          <a:xfrm>
            <a:off x="9879244" y="2979729"/>
            <a:ext cx="1159596" cy="497237"/>
          </a:xfrm>
          <a:prstGeom prst="rect">
            <a:avLst/>
          </a:prstGeom>
          <a:noFill/>
        </p:spPr>
        <p:txBody>
          <a:bodyPr wrap="square" lIns="182854" tIns="146283" rIns="182854" bIns="146283" rtlCol="0">
            <a:spAutoFit/>
          </a:bodyPr>
          <a:lstStyle/>
          <a:p>
            <a:pPr algn="ctr" defTabSz="932509">
              <a:lnSpc>
                <a:spcPct val="90000"/>
              </a:lnSpc>
              <a:spcAft>
                <a:spcPts val="600"/>
              </a:spcAft>
              <a:defRPr/>
            </a:pPr>
            <a:r>
              <a:rPr lang="en-US" sz="714">
                <a:gradFill>
                  <a:gsLst>
                    <a:gs pos="2917">
                      <a:srgbClr val="3F3F3F"/>
                    </a:gs>
                    <a:gs pos="30000">
                      <a:srgbClr val="3F3F3F"/>
                    </a:gs>
                  </a:gsLst>
                  <a:lin ang="5400000" scaled="0"/>
                </a:gradFill>
                <a:latin typeface="Segoe UI"/>
              </a:rPr>
              <a:t>Explore new alternatives</a:t>
            </a:r>
          </a:p>
        </p:txBody>
      </p:sp>
      <p:pic>
        <p:nvPicPr>
          <p:cNvPr id="17" name="Picture 16" descr="A close up of a logo&#10;&#10;Description generated with very high confidence">
            <a:extLst>
              <a:ext uri="{FF2B5EF4-FFF2-40B4-BE49-F238E27FC236}">
                <a16:creationId xmlns:a16="http://schemas.microsoft.com/office/drawing/2014/main" id="{4B6387DF-0704-471C-AD42-5184F3E024FB}"/>
              </a:ext>
            </a:extLst>
          </p:cNvPr>
          <p:cNvPicPr>
            <a:picLocks noChangeAspect="1"/>
          </p:cNvPicPr>
          <p:nvPr/>
        </p:nvPicPr>
        <p:blipFill rotWithShape="1">
          <a:blip r:embed="rId3">
            <a:duotone>
              <a:prstClr val="black"/>
              <a:schemeClr val="accent3">
                <a:lumMod val="50000"/>
                <a:tint val="45000"/>
                <a:satMod val="400000"/>
              </a:schemeClr>
            </a:duotone>
            <a:extLst>
              <a:ext uri="{BEBA8EAE-BF5A-486C-A8C5-ECC9F3942E4B}">
                <a14:imgProps xmlns:a14="http://schemas.microsoft.com/office/drawing/2010/main">
                  <a14:imgLayer r:embed="rId4">
                    <a14:imgEffect>
                      <a14:artisticLineDrawing/>
                    </a14:imgEffect>
                    <a14:imgEffect>
                      <a14:brightnessContrast contrast="-40000"/>
                    </a14:imgEffect>
                  </a14:imgLayer>
                </a14:imgProps>
              </a:ext>
            </a:extLst>
          </a:blip>
          <a:srcRect t="18023" b="17048"/>
          <a:stretch/>
        </p:blipFill>
        <p:spPr>
          <a:xfrm>
            <a:off x="10137908" y="2634454"/>
            <a:ext cx="642269" cy="428960"/>
          </a:xfrm>
          <a:prstGeom prst="rect">
            <a:avLst/>
          </a:prstGeom>
          <a:ln>
            <a:noFill/>
          </a:ln>
        </p:spPr>
      </p:pic>
      <p:pic>
        <p:nvPicPr>
          <p:cNvPr id="3074" name="Picture 2" descr="Magnifying glass">
            <a:extLst>
              <a:ext uri="{FF2B5EF4-FFF2-40B4-BE49-F238E27FC236}">
                <a16:creationId xmlns:a16="http://schemas.microsoft.com/office/drawing/2014/main" id="{0E747498-DC6D-43D4-BEAD-DD01ED2526B4}"/>
              </a:ext>
            </a:extLst>
          </p:cNvPr>
          <p:cNvPicPr>
            <a:picLocks noChangeAspect="1" noChangeArrowheads="1"/>
          </p:cNvPicPr>
          <p:nvPr/>
        </p:nvPicPr>
        <p:blipFill>
          <a:blip r:embed="rId5">
            <a:extLst>
              <a:ext uri="{96DAC541-7B7A-43D3-8B79-37D633B846F1}">
                <asvg:svgBlip xmlns:asvg="http://schemas.microsoft.com/office/drawing/2016/SVG/main" r:embed="rId6"/>
              </a:ext>
            </a:extLst>
          </a:blip>
          <a:stretch>
            <a:fillRect/>
          </a:stretch>
        </p:blipFill>
        <p:spPr bwMode="auto">
          <a:xfrm>
            <a:off x="10802218" y="2749154"/>
            <a:ext cx="292824" cy="29282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elated image">
            <a:extLst>
              <a:ext uri="{FF2B5EF4-FFF2-40B4-BE49-F238E27FC236}">
                <a16:creationId xmlns:a16="http://schemas.microsoft.com/office/drawing/2014/main" id="{D55B0E82-8353-48B3-91F5-3783048EDD8E}"/>
              </a:ext>
            </a:extLst>
          </p:cNvPr>
          <p:cNvPicPr>
            <a:picLocks noChangeAspect="1" noChangeArrowheads="1"/>
          </p:cNvPicPr>
          <p:nvPr/>
        </p:nvPicPr>
        <p:blipFill>
          <a:blip r:embed="rId7">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32346" y="1520857"/>
            <a:ext cx="632569" cy="63256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7ECDDB90-C02C-4605-BC1B-95B85EE281FF}"/>
              </a:ext>
            </a:extLst>
          </p:cNvPr>
          <p:cNvSpPr/>
          <p:nvPr/>
        </p:nvSpPr>
        <p:spPr bwMode="auto">
          <a:xfrm>
            <a:off x="8633526" y="1295560"/>
            <a:ext cx="2790587" cy="2152785"/>
          </a:xfrm>
          <a:prstGeom prst="roundRect">
            <a:avLst/>
          </a:prstGeom>
          <a:noFill/>
          <a:ln w="381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1836"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44884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07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07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5" grpId="0" animBg="1"/>
      <p:bldP spid="26" grpId="0" animBg="1"/>
      <p:bldP spid="3" grpId="0"/>
      <p:bldP spid="27" grpId="0"/>
      <p:bldP spid="28" grpId="0"/>
      <p:bldP spid="29" grpId="0"/>
      <p:bldP spid="32" grpId="0"/>
      <p:bldP spid="9" grpId="0"/>
      <p:bldP spid="12" grpId="0" animBg="1"/>
      <p:bldP spid="13" grpId="0"/>
      <p:bldP spid="15" grpId="0" animBg="1"/>
      <p:bldP spid="16" grpId="0"/>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8262"/>
            <a:ext cx="12433975" cy="917575"/>
          </a:xfrm>
        </p:spPr>
        <p:txBody>
          <a:bodyPr>
            <a:noAutofit/>
          </a:bodyPr>
          <a:lstStyle/>
          <a:p>
            <a:r>
              <a:rPr lang="en-US" sz="6600" dirty="0"/>
              <a:t>Inverse Propensity Score(IPS)</a:t>
            </a:r>
          </a:p>
        </p:txBody>
      </p:sp>
      <mc:AlternateContent xmlns:mc="http://schemas.openxmlformats.org/markup-compatibility/2006" xmlns:a14="http://schemas.microsoft.com/office/drawing/2010/main">
        <mc:Choice Requires="a14">
          <p:sp>
            <p:nvSpPr>
              <p:cNvPr id="3" name="Content Placeholder 2"/>
              <p:cNvSpPr>
                <a:spLocks noGrp="1"/>
              </p:cNvSpPr>
              <p:nvPr>
                <p:ph idx="4294967295"/>
              </p:nvPr>
            </p:nvSpPr>
            <p:spPr>
              <a:xfrm>
                <a:off x="2502" y="1525245"/>
                <a:ext cx="12431473" cy="5468368"/>
              </a:xfrm>
              <a:prstGeom prst="rect">
                <a:avLst/>
              </a:prstGeom>
            </p:spPr>
            <p:txBody>
              <a:bodyPr>
                <a:normAutofit/>
              </a:bodyPr>
              <a:lstStyle/>
              <a:p>
                <a:pPr marL="0" indent="0">
                  <a:buNone/>
                </a:pPr>
                <a:r>
                  <a:rPr lang="en-US" sz="4800" dirty="0">
                    <a:latin typeface="+mn-lt"/>
                  </a:rPr>
                  <a:t>Given experience </a:t>
                </a:r>
                <a14:m>
                  <m:oMath xmlns:m="http://schemas.openxmlformats.org/officeDocument/2006/math">
                    <m:sSup>
                      <m:sSupPr>
                        <m:ctrlPr>
                          <a:rPr lang="en-US" sz="4800" i="1">
                            <a:solidFill>
                              <a:srgbClr val="0070C0"/>
                            </a:solidFill>
                            <a:latin typeface="Cambria Math" panose="02040503050406030204" pitchFamily="18" charset="0"/>
                          </a:rPr>
                        </m:ctrlPr>
                      </m:sSupPr>
                      <m:e>
                        <m:d>
                          <m:dPr>
                            <m:begChr m:val=""/>
                            <m:endChr m:val="}"/>
                            <m:ctrlPr>
                              <a:rPr lang="en-US" sz="4800" b="0" i="1" smtClean="0">
                                <a:solidFill>
                                  <a:srgbClr val="0070C0"/>
                                </a:solidFill>
                                <a:latin typeface="Cambria Math" panose="02040503050406030204" pitchFamily="18" charset="0"/>
                              </a:rPr>
                            </m:ctrlPr>
                          </m:dPr>
                          <m:e>
                            <m:d>
                              <m:dPr>
                                <m:begChr m:val="{"/>
                                <m:endChr m:val=""/>
                                <m:ctrlPr>
                                  <a:rPr lang="en-US" sz="4800" b="0" i="1" smtClean="0">
                                    <a:solidFill>
                                      <a:srgbClr val="0070C0"/>
                                    </a:solidFill>
                                    <a:latin typeface="Cambria Math" panose="02040503050406030204" pitchFamily="18" charset="0"/>
                                  </a:rPr>
                                </m:ctrlPr>
                              </m:dPr>
                              <m:e>
                                <m:d>
                                  <m:dPr>
                                    <m:ctrlPr>
                                      <a:rPr lang="en-US" sz="4800" i="1">
                                        <a:solidFill>
                                          <a:srgbClr val="0070C0"/>
                                        </a:solidFill>
                                        <a:latin typeface="Cambria Math" panose="02040503050406030204" pitchFamily="18" charset="0"/>
                                      </a:rPr>
                                    </m:ctrlPr>
                                  </m:dPr>
                                  <m:e>
                                    <m:r>
                                      <a:rPr lang="en-US" sz="4800" i="1">
                                        <a:solidFill>
                                          <a:srgbClr val="0070C0"/>
                                        </a:solidFill>
                                        <a:latin typeface="Cambria Math" panose="02040503050406030204" pitchFamily="18" charset="0"/>
                                      </a:rPr>
                                      <m:t>𝑥</m:t>
                                    </m:r>
                                    <m:r>
                                      <a:rPr lang="en-US" sz="4800" i="1">
                                        <a:solidFill>
                                          <a:srgbClr val="0070C0"/>
                                        </a:solidFill>
                                        <a:latin typeface="Cambria Math" panose="02040503050406030204" pitchFamily="18" charset="0"/>
                                      </a:rPr>
                                      <m:t>,</m:t>
                                    </m:r>
                                    <m:r>
                                      <a:rPr lang="en-US" sz="4800" i="1">
                                        <a:solidFill>
                                          <a:srgbClr val="0070C0"/>
                                        </a:solidFill>
                                        <a:latin typeface="Cambria Math" panose="02040503050406030204" pitchFamily="18" charset="0"/>
                                      </a:rPr>
                                      <m:t>𝑎</m:t>
                                    </m:r>
                                    <m:r>
                                      <a:rPr lang="en-US" sz="4800" i="1">
                                        <a:solidFill>
                                          <a:srgbClr val="0070C0"/>
                                        </a:solidFill>
                                        <a:latin typeface="Cambria Math" panose="02040503050406030204" pitchFamily="18" charset="0"/>
                                      </a:rPr>
                                      <m:t>,</m:t>
                                    </m:r>
                                    <m:r>
                                      <a:rPr lang="en-US" sz="4800" i="1">
                                        <a:solidFill>
                                          <a:srgbClr val="0070C0"/>
                                        </a:solidFill>
                                        <a:latin typeface="Cambria Math" panose="02040503050406030204" pitchFamily="18" charset="0"/>
                                      </a:rPr>
                                      <m:t>𝑝</m:t>
                                    </m:r>
                                    <m:r>
                                      <a:rPr lang="en-US" sz="4800" i="1">
                                        <a:solidFill>
                                          <a:srgbClr val="0070C0"/>
                                        </a:solidFill>
                                        <a:latin typeface="Cambria Math" panose="02040503050406030204" pitchFamily="18" charset="0"/>
                                      </a:rPr>
                                      <m:t>,</m:t>
                                    </m:r>
                                    <m:r>
                                      <a:rPr lang="en-US" sz="4800" i="1">
                                        <a:solidFill>
                                          <a:srgbClr val="0070C0"/>
                                        </a:solidFill>
                                        <a:latin typeface="Cambria Math" panose="02040503050406030204" pitchFamily="18" charset="0"/>
                                      </a:rPr>
                                      <m:t>𝑟</m:t>
                                    </m:r>
                                  </m:e>
                                </m:d>
                              </m:e>
                            </m:d>
                          </m:e>
                        </m:d>
                      </m:e>
                      <m:sup>
                        <m:r>
                          <a:rPr lang="en-US" sz="4800" b="0" i="1" smtClean="0">
                            <a:solidFill>
                              <a:srgbClr val="0070C0"/>
                            </a:solidFill>
                            <a:latin typeface="Cambria Math" panose="02040503050406030204" pitchFamily="18" charset="0"/>
                          </a:rPr>
                          <m:t> </m:t>
                        </m:r>
                      </m:sup>
                    </m:sSup>
                  </m:oMath>
                </a14:m>
                <a:r>
                  <a:rPr lang="en-US" sz="4800" dirty="0">
                    <a:latin typeface="+mn-lt"/>
                  </a:rPr>
                  <a:t>and a policy </a:t>
                </a:r>
                <a14:m>
                  <m:oMath xmlns:m="http://schemas.openxmlformats.org/officeDocument/2006/math">
                    <m:r>
                      <a:rPr lang="en-US" sz="4800" i="1">
                        <a:solidFill>
                          <a:srgbClr val="0070C0"/>
                        </a:solidFill>
                        <a:latin typeface="Cambria Math" panose="02040503050406030204" pitchFamily="18" charset="0"/>
                      </a:rPr>
                      <m:t>𝜋</m:t>
                    </m:r>
                    <m:r>
                      <a:rPr lang="en-US" sz="4800" i="1">
                        <a:solidFill>
                          <a:srgbClr val="0070C0"/>
                        </a:solidFill>
                        <a:latin typeface="Cambria Math" panose="02040503050406030204" pitchFamily="18" charset="0"/>
                      </a:rPr>
                      <m:t>:</m:t>
                    </m:r>
                    <m:r>
                      <a:rPr lang="en-US" sz="4800" i="1">
                        <a:solidFill>
                          <a:srgbClr val="0070C0"/>
                        </a:solidFill>
                        <a:latin typeface="Cambria Math" panose="02040503050406030204" pitchFamily="18" charset="0"/>
                      </a:rPr>
                      <m:t>𝑥</m:t>
                    </m:r>
                    <m:r>
                      <a:rPr lang="en-US" sz="4800" i="1">
                        <a:solidFill>
                          <a:srgbClr val="0070C0"/>
                        </a:solidFill>
                        <a:latin typeface="Cambria Math" panose="02040503050406030204" pitchFamily="18" charset="0"/>
                      </a:rPr>
                      <m:t>→</m:t>
                    </m:r>
                    <m:r>
                      <a:rPr lang="en-US" sz="4800" i="1">
                        <a:solidFill>
                          <a:srgbClr val="0070C0"/>
                        </a:solidFill>
                        <a:latin typeface="Cambria Math" panose="02040503050406030204" pitchFamily="18" charset="0"/>
                      </a:rPr>
                      <m:t>𝑎</m:t>
                    </m:r>
                  </m:oMath>
                </a14:m>
                <a:r>
                  <a:rPr lang="en-US" sz="4800" dirty="0">
                    <a:latin typeface="+mn-lt"/>
                  </a:rPr>
                  <a:t>, how good is </a:t>
                </a:r>
                <a14:m>
                  <m:oMath xmlns:m="http://schemas.openxmlformats.org/officeDocument/2006/math">
                    <m:r>
                      <a:rPr lang="en-US" sz="4800" i="1">
                        <a:solidFill>
                          <a:srgbClr val="0070C0"/>
                        </a:solidFill>
                        <a:latin typeface="Cambria Math" panose="02040503050406030204" pitchFamily="18" charset="0"/>
                      </a:rPr>
                      <m:t>𝜋</m:t>
                    </m:r>
                  </m:oMath>
                </a14:m>
                <a:r>
                  <a:rPr lang="en-US" sz="4800" dirty="0">
                    <a:latin typeface="+mn-lt"/>
                  </a:rPr>
                  <a:t>?</a:t>
                </a:r>
              </a:p>
              <a:p>
                <a:pPr marL="0" indent="0">
                  <a:buNone/>
                </a:pPr>
                <a:endParaRPr lang="en-US" sz="6117" dirty="0"/>
              </a:p>
              <a:p>
                <a:pPr marL="0" indent="0">
                  <a:buNone/>
                </a:pPr>
                <a14:m>
                  <m:oMathPara xmlns:m="http://schemas.openxmlformats.org/officeDocument/2006/math">
                    <m:oMathParaPr>
                      <m:jc m:val="centerGroup"/>
                    </m:oMathParaPr>
                    <m:oMath xmlns:m="http://schemas.openxmlformats.org/officeDocument/2006/math">
                      <m:sSub>
                        <m:sSubPr>
                          <m:ctrlPr>
                            <a:rPr lang="en-US" sz="5400" b="0" i="1" smtClean="0">
                              <a:solidFill>
                                <a:srgbClr val="0070C0"/>
                              </a:solidFill>
                              <a:latin typeface="Cambria Math" panose="02040503050406030204" pitchFamily="18" charset="0"/>
                            </a:rPr>
                          </m:ctrlPr>
                        </m:sSubPr>
                        <m:e>
                          <m:r>
                            <a:rPr lang="en-US" sz="5400" i="1">
                              <a:solidFill>
                                <a:srgbClr val="0070C0"/>
                              </a:solidFill>
                              <a:latin typeface="Cambria Math" panose="02040503050406030204" pitchFamily="18" charset="0"/>
                            </a:rPr>
                            <m:t>𝑉</m:t>
                          </m:r>
                        </m:e>
                        <m:sub>
                          <m:r>
                            <m:rPr>
                              <m:nor/>
                            </m:rPr>
                            <a:rPr lang="en-US" sz="5400" b="0" i="0" smtClean="0">
                              <a:solidFill>
                                <a:srgbClr val="0070C0"/>
                              </a:solidFill>
                              <a:latin typeface="Cambria Math" panose="02040503050406030204" pitchFamily="18" charset="0"/>
                            </a:rPr>
                            <m:t>IPS</m:t>
                          </m:r>
                        </m:sub>
                      </m:sSub>
                      <m:d>
                        <m:dPr>
                          <m:ctrlPr>
                            <a:rPr lang="en-US" sz="5400" i="1">
                              <a:solidFill>
                                <a:srgbClr val="0070C0"/>
                              </a:solidFill>
                              <a:latin typeface="Cambria Math" panose="02040503050406030204" pitchFamily="18" charset="0"/>
                            </a:rPr>
                          </m:ctrlPr>
                        </m:dPr>
                        <m:e>
                          <m:r>
                            <a:rPr lang="en-US" sz="5400" i="1">
                              <a:solidFill>
                                <a:srgbClr val="0070C0"/>
                              </a:solidFill>
                              <a:latin typeface="Cambria Math" panose="02040503050406030204" pitchFamily="18" charset="0"/>
                            </a:rPr>
                            <m:t>𝜋</m:t>
                          </m:r>
                        </m:e>
                      </m:d>
                      <m:r>
                        <a:rPr lang="en-US" sz="5400" i="1">
                          <a:solidFill>
                            <a:srgbClr val="0070C0"/>
                          </a:solidFill>
                          <a:latin typeface="Cambria Math" panose="02040503050406030204" pitchFamily="18" charset="0"/>
                        </a:rPr>
                        <m:t>=</m:t>
                      </m:r>
                      <m:f>
                        <m:fPr>
                          <m:ctrlPr>
                            <a:rPr lang="en-US" sz="5400" i="1">
                              <a:solidFill>
                                <a:srgbClr val="0070C0"/>
                              </a:solidFill>
                              <a:latin typeface="Cambria Math" panose="02040503050406030204" pitchFamily="18" charset="0"/>
                            </a:rPr>
                          </m:ctrlPr>
                        </m:fPr>
                        <m:num>
                          <m:r>
                            <a:rPr lang="en-US" sz="5400" i="1">
                              <a:solidFill>
                                <a:srgbClr val="0070C0"/>
                              </a:solidFill>
                              <a:latin typeface="Cambria Math" panose="02040503050406030204" pitchFamily="18" charset="0"/>
                            </a:rPr>
                            <m:t>1</m:t>
                          </m:r>
                        </m:num>
                        <m:den>
                          <m:r>
                            <a:rPr lang="en-US" sz="5400" i="1">
                              <a:solidFill>
                                <a:srgbClr val="0070C0"/>
                              </a:solidFill>
                              <a:latin typeface="Cambria Math" panose="02040503050406030204" pitchFamily="18" charset="0"/>
                            </a:rPr>
                            <m:t>𝑛</m:t>
                          </m:r>
                        </m:den>
                      </m:f>
                      <m:nary>
                        <m:naryPr>
                          <m:chr m:val="∑"/>
                          <m:supHide m:val="on"/>
                          <m:ctrlPr>
                            <a:rPr lang="en-US" sz="5400" i="1">
                              <a:solidFill>
                                <a:srgbClr val="0070C0"/>
                              </a:solidFill>
                              <a:latin typeface="Cambria Math" panose="02040503050406030204" pitchFamily="18" charset="0"/>
                            </a:rPr>
                          </m:ctrlPr>
                        </m:naryPr>
                        <m:sub>
                          <m:r>
                            <m:rPr>
                              <m:brk m:alnAt="7"/>
                            </m:rPr>
                            <a:rPr lang="en-US" sz="5400" i="1">
                              <a:solidFill>
                                <a:srgbClr val="0070C0"/>
                              </a:solidFill>
                              <a:latin typeface="Cambria Math" panose="02040503050406030204" pitchFamily="18" charset="0"/>
                            </a:rPr>
                            <m:t>(</m:t>
                          </m:r>
                          <m:r>
                            <a:rPr lang="en-US" sz="5400" i="1">
                              <a:solidFill>
                                <a:srgbClr val="0070C0"/>
                              </a:solidFill>
                              <a:latin typeface="Cambria Math" panose="02040503050406030204" pitchFamily="18" charset="0"/>
                            </a:rPr>
                            <m:t>𝑥</m:t>
                          </m:r>
                          <m:r>
                            <a:rPr lang="en-US" sz="5400" i="1">
                              <a:solidFill>
                                <a:srgbClr val="0070C0"/>
                              </a:solidFill>
                              <a:latin typeface="Cambria Math" panose="02040503050406030204" pitchFamily="18" charset="0"/>
                            </a:rPr>
                            <m:t>,</m:t>
                          </m:r>
                          <m:r>
                            <a:rPr lang="en-US" sz="5400" i="1">
                              <a:solidFill>
                                <a:srgbClr val="0070C0"/>
                              </a:solidFill>
                              <a:latin typeface="Cambria Math" panose="02040503050406030204" pitchFamily="18" charset="0"/>
                            </a:rPr>
                            <m:t>𝑎</m:t>
                          </m:r>
                          <m:r>
                            <a:rPr lang="en-US" sz="5400" i="1">
                              <a:solidFill>
                                <a:srgbClr val="0070C0"/>
                              </a:solidFill>
                              <a:latin typeface="Cambria Math" panose="02040503050406030204" pitchFamily="18" charset="0"/>
                            </a:rPr>
                            <m:t>,</m:t>
                          </m:r>
                          <m:r>
                            <a:rPr lang="en-US" sz="5400" i="1">
                              <a:solidFill>
                                <a:srgbClr val="0070C0"/>
                              </a:solidFill>
                              <a:latin typeface="Cambria Math" panose="02040503050406030204" pitchFamily="18" charset="0"/>
                            </a:rPr>
                            <m:t>𝑝</m:t>
                          </m:r>
                          <m:r>
                            <a:rPr lang="en-US" sz="5400" i="1">
                              <a:solidFill>
                                <a:srgbClr val="0070C0"/>
                              </a:solidFill>
                              <a:latin typeface="Cambria Math" panose="02040503050406030204" pitchFamily="18" charset="0"/>
                            </a:rPr>
                            <m:t>,</m:t>
                          </m:r>
                          <m:r>
                            <a:rPr lang="en-US" sz="5400" i="1">
                              <a:solidFill>
                                <a:srgbClr val="0070C0"/>
                              </a:solidFill>
                              <a:latin typeface="Cambria Math" panose="02040503050406030204" pitchFamily="18" charset="0"/>
                            </a:rPr>
                            <m:t>𝑟</m:t>
                          </m:r>
                          <m:r>
                            <a:rPr lang="en-US" sz="5400" i="1">
                              <a:solidFill>
                                <a:srgbClr val="0070C0"/>
                              </a:solidFill>
                              <a:latin typeface="Cambria Math" panose="02040503050406030204" pitchFamily="18" charset="0"/>
                            </a:rPr>
                            <m:t>)</m:t>
                          </m:r>
                        </m:sub>
                        <m:sup/>
                        <m:e>
                          <m:f>
                            <m:fPr>
                              <m:ctrlPr>
                                <a:rPr lang="en-US" sz="5400" i="1">
                                  <a:solidFill>
                                    <a:srgbClr val="0070C0"/>
                                  </a:solidFill>
                                  <a:latin typeface="Cambria Math" panose="02040503050406030204" pitchFamily="18" charset="0"/>
                                </a:rPr>
                              </m:ctrlPr>
                            </m:fPr>
                            <m:num>
                              <m:r>
                                <a:rPr lang="en-US" sz="5400" i="1">
                                  <a:solidFill>
                                    <a:srgbClr val="0070C0"/>
                                  </a:solidFill>
                                  <a:latin typeface="Cambria Math" panose="02040503050406030204" pitchFamily="18" charset="0"/>
                                </a:rPr>
                                <m:t>𝑟𝐼</m:t>
                              </m:r>
                              <m:r>
                                <a:rPr lang="en-US" sz="5400" i="1">
                                  <a:solidFill>
                                    <a:srgbClr val="0070C0"/>
                                  </a:solidFill>
                                  <a:latin typeface="Cambria Math" panose="02040503050406030204" pitchFamily="18" charset="0"/>
                                </a:rPr>
                                <m:t>(</m:t>
                              </m:r>
                              <m:r>
                                <a:rPr lang="en-US" sz="5400" i="1">
                                  <a:solidFill>
                                    <a:srgbClr val="0070C0"/>
                                  </a:solidFill>
                                  <a:latin typeface="Cambria Math" panose="02040503050406030204" pitchFamily="18" charset="0"/>
                                </a:rPr>
                                <m:t>𝜋</m:t>
                              </m:r>
                              <m:d>
                                <m:dPr>
                                  <m:ctrlPr>
                                    <a:rPr lang="en-US" sz="5400" i="1">
                                      <a:solidFill>
                                        <a:srgbClr val="0070C0"/>
                                      </a:solidFill>
                                      <a:latin typeface="Cambria Math" panose="02040503050406030204" pitchFamily="18" charset="0"/>
                                    </a:rPr>
                                  </m:ctrlPr>
                                </m:dPr>
                                <m:e>
                                  <m:r>
                                    <a:rPr lang="en-US" sz="5400" i="1">
                                      <a:solidFill>
                                        <a:srgbClr val="0070C0"/>
                                      </a:solidFill>
                                      <a:latin typeface="Cambria Math" panose="02040503050406030204" pitchFamily="18" charset="0"/>
                                    </a:rPr>
                                    <m:t>𝑥</m:t>
                                  </m:r>
                                </m:e>
                              </m:d>
                              <m:r>
                                <a:rPr lang="en-US" sz="5400" i="1">
                                  <a:solidFill>
                                    <a:srgbClr val="0070C0"/>
                                  </a:solidFill>
                                  <a:latin typeface="Cambria Math" panose="02040503050406030204" pitchFamily="18" charset="0"/>
                                </a:rPr>
                                <m:t>=</m:t>
                              </m:r>
                              <m:r>
                                <a:rPr lang="en-US" sz="5400" i="1">
                                  <a:solidFill>
                                    <a:srgbClr val="0070C0"/>
                                  </a:solidFill>
                                  <a:latin typeface="Cambria Math" panose="02040503050406030204" pitchFamily="18" charset="0"/>
                                </a:rPr>
                                <m:t>𝑎</m:t>
                              </m:r>
                              <m:r>
                                <a:rPr lang="en-US" sz="5400" i="1">
                                  <a:solidFill>
                                    <a:srgbClr val="0070C0"/>
                                  </a:solidFill>
                                  <a:latin typeface="Cambria Math" panose="02040503050406030204" pitchFamily="18" charset="0"/>
                                </a:rPr>
                                <m:t>)</m:t>
                              </m:r>
                            </m:num>
                            <m:den>
                              <m:r>
                                <a:rPr lang="en-US" sz="5400" i="1">
                                  <a:solidFill>
                                    <a:srgbClr val="0070C0"/>
                                  </a:solidFill>
                                  <a:latin typeface="Cambria Math" panose="02040503050406030204" pitchFamily="18" charset="0"/>
                                </a:rPr>
                                <m:t>𝑝</m:t>
                              </m:r>
                            </m:den>
                          </m:f>
                        </m:e>
                      </m:nary>
                    </m:oMath>
                  </m:oMathPara>
                </a14:m>
                <a:endParaRPr lang="en-US" sz="5400" dirty="0">
                  <a:solidFill>
                    <a:srgbClr val="0070C0"/>
                  </a:solidFill>
                </a:endParaRPr>
              </a:p>
              <a:p>
                <a:pPr marL="0" indent="0">
                  <a:buNone/>
                </a:pPr>
                <a:endParaRPr lang="en-US" dirty="0">
                  <a:solidFill>
                    <a:srgbClr val="0070C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4294967295"/>
              </p:nvPr>
            </p:nvSpPr>
            <p:spPr>
              <a:xfrm>
                <a:off x="2502" y="1525245"/>
                <a:ext cx="12431473" cy="5468368"/>
              </a:xfrm>
              <a:prstGeom prst="rect">
                <a:avLst/>
              </a:prstGeom>
              <a:blipFill>
                <a:blip r:embed="rId2"/>
                <a:stretch>
                  <a:fillRect/>
                </a:stretch>
              </a:blipFill>
            </p:spPr>
            <p:txBody>
              <a:bodyPr/>
              <a:lstStyle/>
              <a:p>
                <a:r>
                  <a:rPr lang="en-US">
                    <a:noFill/>
                  </a:rPr>
                  <a:t> </a:t>
                </a:r>
              </a:p>
            </p:txBody>
          </p:sp>
        </mc:Fallback>
      </mc:AlternateContent>
      <p:sp>
        <p:nvSpPr>
          <p:cNvPr id="4" name="Speech Bubble: Oval 3">
            <a:extLst>
              <a:ext uri="{FF2B5EF4-FFF2-40B4-BE49-F238E27FC236}">
                <a16:creationId xmlns:a16="http://schemas.microsoft.com/office/drawing/2014/main" id="{FF1267AE-575D-4EC6-952A-3598B7607C16}"/>
              </a:ext>
            </a:extLst>
          </p:cNvPr>
          <p:cNvSpPr/>
          <p:nvPr/>
        </p:nvSpPr>
        <p:spPr bwMode="auto">
          <a:xfrm>
            <a:off x="9952037" y="5097461"/>
            <a:ext cx="2057400" cy="970129"/>
          </a:xfrm>
          <a:prstGeom prst="wedgeEllipseCallout">
            <a:avLst>
              <a:gd name="adj1" fmla="val -75973"/>
              <a:gd name="adj2" fmla="val -39327"/>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20FD046D-55E8-43A9-B2E6-73ED17DD8EA0}"/>
              </a:ext>
            </a:extLst>
          </p:cNvPr>
          <p:cNvSpPr txBox="1"/>
          <p:nvPr/>
        </p:nvSpPr>
        <p:spPr>
          <a:xfrm>
            <a:off x="9952037" y="5107328"/>
            <a:ext cx="2057400"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Propensity Score</a:t>
            </a:r>
          </a:p>
        </p:txBody>
      </p:sp>
    </p:spTree>
    <p:extLst>
      <p:ext uri="{BB962C8B-B14F-4D97-AF65-F5344CB8AC3E}">
        <p14:creationId xmlns:p14="http://schemas.microsoft.com/office/powerpoint/2010/main" val="955403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1" y="0"/>
            <a:ext cx="11458415" cy="847058"/>
          </a:xfrm>
        </p:spPr>
        <p:txBody>
          <a:bodyPr/>
          <a:lstStyle/>
          <a:p>
            <a:r>
              <a:rPr lang="en-US" sz="6600" dirty="0"/>
              <a:t>What do we know about IPS?</a:t>
            </a:r>
          </a:p>
        </p:txBody>
      </p:sp>
      <mc:AlternateContent xmlns:mc="http://schemas.openxmlformats.org/markup-compatibility/2006" xmlns:a14="http://schemas.microsoft.com/office/drawing/2010/main">
        <mc:Choice Requires="a14">
          <p:sp>
            <p:nvSpPr>
              <p:cNvPr id="3" name="Content Placeholder 2"/>
              <p:cNvSpPr>
                <a:spLocks noGrp="1"/>
              </p:cNvSpPr>
              <p:nvPr>
                <p:ph idx="4294967295"/>
              </p:nvPr>
            </p:nvSpPr>
            <p:spPr>
              <a:xfrm>
                <a:off x="2501" y="1007266"/>
                <a:ext cx="12433973" cy="6126480"/>
              </a:xfrm>
              <a:prstGeom prst="rect">
                <a:avLst/>
              </a:prstGeom>
            </p:spPr>
            <p:txBody>
              <a:bodyPr>
                <a:normAutofit fontScale="92500"/>
              </a:bodyPr>
              <a:lstStyle/>
              <a:p>
                <a:pPr marL="0" indent="0">
                  <a:buNone/>
                </a:pPr>
                <a:r>
                  <a:rPr lang="en-US" sz="5200" b="1" dirty="0">
                    <a:latin typeface="+mn-lt"/>
                  </a:rPr>
                  <a:t>Theorem: </a:t>
                </a:r>
                <a:r>
                  <a:rPr lang="en-US" sz="5200" dirty="0">
                    <a:latin typeface="+mn-lt"/>
                  </a:rPr>
                  <a:t>For all </a:t>
                </a:r>
                <a14:m>
                  <m:oMath xmlns:m="http://schemas.openxmlformats.org/officeDocument/2006/math">
                    <m:r>
                      <a:rPr lang="en-US" sz="5200" i="1">
                        <a:solidFill>
                          <a:srgbClr val="0070C0"/>
                        </a:solidFill>
                        <a:latin typeface="Cambria Math" panose="02040503050406030204" pitchFamily="18" charset="0"/>
                      </a:rPr>
                      <m:t>𝜋</m:t>
                    </m:r>
                  </m:oMath>
                </a14:m>
                <a:r>
                  <a:rPr lang="en-US" sz="5200" dirty="0">
                    <a:latin typeface="+mn-lt"/>
                  </a:rPr>
                  <a:t>, for all </a:t>
                </a:r>
                <a14:m>
                  <m:oMath xmlns:m="http://schemas.openxmlformats.org/officeDocument/2006/math">
                    <m:r>
                      <a:rPr lang="en-US" sz="5200" i="1">
                        <a:solidFill>
                          <a:srgbClr val="0070C0"/>
                        </a:solidFill>
                        <a:latin typeface="Cambria Math" panose="02040503050406030204" pitchFamily="18" charset="0"/>
                      </a:rPr>
                      <m:t>𝐷</m:t>
                    </m:r>
                    <m:r>
                      <a:rPr lang="en-US" sz="5200" i="1">
                        <a:solidFill>
                          <a:srgbClr val="0070C0"/>
                        </a:solidFill>
                        <a:latin typeface="Cambria Math" panose="02040503050406030204" pitchFamily="18" charset="0"/>
                      </a:rPr>
                      <m:t>(</m:t>
                    </m:r>
                    <m:r>
                      <a:rPr lang="en-US" sz="5200" i="1">
                        <a:solidFill>
                          <a:srgbClr val="0070C0"/>
                        </a:solidFill>
                        <a:latin typeface="Cambria Math" panose="02040503050406030204" pitchFamily="18" charset="0"/>
                      </a:rPr>
                      <m:t>𝑥</m:t>
                    </m:r>
                    <m:r>
                      <a:rPr lang="en-US" sz="5200" i="1">
                        <a:solidFill>
                          <a:srgbClr val="0070C0"/>
                        </a:solidFill>
                        <a:latin typeface="Cambria Math" panose="02040503050406030204" pitchFamily="18" charset="0"/>
                      </a:rPr>
                      <m:t>,</m:t>
                    </m:r>
                    <m:acc>
                      <m:accPr>
                        <m:chr m:val="⃗"/>
                        <m:ctrlPr>
                          <a:rPr lang="en-US" sz="5200" i="1">
                            <a:solidFill>
                              <a:srgbClr val="0070C0"/>
                            </a:solidFill>
                            <a:latin typeface="Cambria Math" panose="02040503050406030204" pitchFamily="18" charset="0"/>
                          </a:rPr>
                        </m:ctrlPr>
                      </m:accPr>
                      <m:e>
                        <m:r>
                          <a:rPr lang="en-US" sz="5200" i="1">
                            <a:solidFill>
                              <a:srgbClr val="0070C0"/>
                            </a:solidFill>
                            <a:latin typeface="Cambria Math" panose="02040503050406030204" pitchFamily="18" charset="0"/>
                          </a:rPr>
                          <m:t>𝑟</m:t>
                        </m:r>
                      </m:e>
                    </m:acc>
                    <m:r>
                      <a:rPr lang="en-US" sz="5200" i="1">
                        <a:solidFill>
                          <a:srgbClr val="0070C0"/>
                        </a:solidFill>
                        <a:latin typeface="Cambria Math" panose="02040503050406030204" pitchFamily="18" charset="0"/>
                      </a:rPr>
                      <m:t>)</m:t>
                    </m:r>
                  </m:oMath>
                </a14:m>
                <a:endParaRPr lang="en-US" sz="5200" i="1" dirty="0">
                  <a:latin typeface="+mn-lt"/>
                </a:endParaRPr>
              </a:p>
              <a:p>
                <a:pPr marL="0" indent="0">
                  <a:buNone/>
                </a:pPr>
                <a14:m>
                  <m:oMath xmlns:m="http://schemas.openxmlformats.org/officeDocument/2006/math">
                    <m:r>
                      <a:rPr lang="en-US" sz="5200" i="1" smtClean="0">
                        <a:solidFill>
                          <a:schemeClr val="tx2"/>
                        </a:solidFill>
                        <a:latin typeface="Cambria Math" panose="02040503050406030204" pitchFamily="18" charset="0"/>
                      </a:rPr>
                      <m:t> </m:t>
                    </m:r>
                    <m:d>
                      <m:dPr>
                        <m:begChr m:val=""/>
                        <m:endChr m:val="]"/>
                        <m:ctrlPr>
                          <a:rPr lang="en-US" sz="4800" b="0" i="1" smtClean="0">
                            <a:solidFill>
                              <a:schemeClr val="tx2"/>
                            </a:solidFill>
                            <a:latin typeface="Cambria Math" panose="02040503050406030204" pitchFamily="18" charset="0"/>
                          </a:rPr>
                        </m:ctrlPr>
                      </m:dPr>
                      <m:e>
                        <m:r>
                          <m:rPr>
                            <m:nor/>
                          </m:rPr>
                          <a:rPr lang="en-US" sz="5200">
                            <a:solidFill>
                              <a:schemeClr val="tx2"/>
                            </a:solidFill>
                            <a:latin typeface="Cambria Math" panose="02040503050406030204" pitchFamily="18" charset="0"/>
                          </a:rPr>
                          <m:t>E</m:t>
                        </m:r>
                        <m:d>
                          <m:dPr>
                            <m:begChr m:val="["/>
                            <m:endChr m:val=""/>
                            <m:ctrlPr>
                              <a:rPr lang="en-US" sz="4800" b="0" i="1" smtClean="0">
                                <a:solidFill>
                                  <a:schemeClr val="tx2"/>
                                </a:solidFill>
                                <a:latin typeface="Cambria Math" panose="02040503050406030204" pitchFamily="18" charset="0"/>
                              </a:rPr>
                            </m:ctrlPr>
                          </m:dPr>
                          <m:e>
                            <m:sSub>
                              <m:sSubPr>
                                <m:ctrlPr>
                                  <a:rPr lang="en-US" sz="4800" i="1">
                                    <a:solidFill>
                                      <a:schemeClr val="tx2"/>
                                    </a:solidFill>
                                    <a:latin typeface="Cambria Math" panose="02040503050406030204" pitchFamily="18" charset="0"/>
                                  </a:rPr>
                                </m:ctrlPr>
                              </m:sSubPr>
                              <m:e>
                                <m:r>
                                  <a:rPr lang="en-US" sz="4800" i="1">
                                    <a:solidFill>
                                      <a:schemeClr val="tx2"/>
                                    </a:solidFill>
                                    <a:latin typeface="Cambria Math" panose="02040503050406030204" pitchFamily="18" charset="0"/>
                                  </a:rPr>
                                  <m:t>𝑟</m:t>
                                </m:r>
                              </m:e>
                              <m:sub>
                                <m:r>
                                  <a:rPr lang="en-US" sz="4800" i="1">
                                    <a:solidFill>
                                      <a:schemeClr val="tx2"/>
                                    </a:solidFill>
                                    <a:latin typeface="Cambria Math" panose="02040503050406030204" pitchFamily="18" charset="0"/>
                                  </a:rPr>
                                  <m:t>𝜋</m:t>
                                </m:r>
                                <m:d>
                                  <m:dPr>
                                    <m:ctrlPr>
                                      <a:rPr lang="en-US" sz="4800" i="1">
                                        <a:solidFill>
                                          <a:schemeClr val="tx2"/>
                                        </a:solidFill>
                                        <a:latin typeface="Cambria Math" panose="02040503050406030204" pitchFamily="18" charset="0"/>
                                      </a:rPr>
                                    </m:ctrlPr>
                                  </m:dPr>
                                  <m:e>
                                    <m:r>
                                      <a:rPr lang="en-US" sz="4800" i="1">
                                        <a:solidFill>
                                          <a:schemeClr val="tx2"/>
                                        </a:solidFill>
                                        <a:latin typeface="Cambria Math" panose="02040503050406030204" pitchFamily="18" charset="0"/>
                                      </a:rPr>
                                      <m:t>𝑥</m:t>
                                    </m:r>
                                  </m:e>
                                </m:d>
                              </m:sub>
                            </m:sSub>
                          </m:e>
                        </m:d>
                      </m:e>
                    </m:d>
                    <m:r>
                      <a:rPr lang="en-US" sz="4800" i="1">
                        <a:solidFill>
                          <a:schemeClr val="tx2"/>
                        </a:solidFill>
                        <a:latin typeface="Cambria Math" panose="02040503050406030204" pitchFamily="18" charset="0"/>
                      </a:rPr>
                      <m:t>=</m:t>
                    </m:r>
                    <m:r>
                      <m:rPr>
                        <m:nor/>
                      </m:rPr>
                      <a:rPr lang="en-US" sz="5200">
                        <a:solidFill>
                          <a:schemeClr val="tx2"/>
                        </a:solidFill>
                        <a:latin typeface="Cambria Math" panose="02040503050406030204" pitchFamily="18" charset="0"/>
                      </a:rPr>
                      <m:t>E</m:t>
                    </m:r>
                    <m:d>
                      <m:dPr>
                        <m:begChr m:val=""/>
                        <m:endChr m:val="]"/>
                        <m:ctrlPr>
                          <a:rPr lang="en-US" sz="4800" b="0" i="1" smtClean="0">
                            <a:solidFill>
                              <a:schemeClr val="tx2"/>
                            </a:solidFill>
                            <a:latin typeface="Cambria Math" panose="02040503050406030204" pitchFamily="18" charset="0"/>
                          </a:rPr>
                        </m:ctrlPr>
                      </m:dPr>
                      <m:e>
                        <m:d>
                          <m:dPr>
                            <m:begChr m:val="["/>
                            <m:endChr m:val=""/>
                            <m:ctrlPr>
                              <a:rPr lang="en-US" sz="4800" b="0" i="1" smtClean="0">
                                <a:solidFill>
                                  <a:schemeClr val="tx2"/>
                                </a:solidFill>
                                <a:latin typeface="Cambria Math" panose="02040503050406030204" pitchFamily="18" charset="0"/>
                              </a:rPr>
                            </m:ctrlPr>
                          </m:dPr>
                          <m:e>
                            <m:sSub>
                              <m:sSubPr>
                                <m:ctrlPr>
                                  <a:rPr lang="en-US" sz="4800" b="0" i="1" smtClean="0">
                                    <a:solidFill>
                                      <a:schemeClr val="tx2"/>
                                    </a:solidFill>
                                    <a:latin typeface="Cambria Math" panose="02040503050406030204" pitchFamily="18" charset="0"/>
                                  </a:rPr>
                                </m:ctrlPr>
                              </m:sSubPr>
                              <m:e>
                                <m:r>
                                  <a:rPr lang="en-US" sz="4800" b="0" i="1" smtClean="0">
                                    <a:solidFill>
                                      <a:schemeClr val="tx2"/>
                                    </a:solidFill>
                                    <a:latin typeface="Cambria Math" panose="02040503050406030204" pitchFamily="18" charset="0"/>
                                  </a:rPr>
                                  <m:t>𝑉</m:t>
                                </m:r>
                              </m:e>
                              <m:sub>
                                <m:r>
                                  <m:rPr>
                                    <m:nor/>
                                  </m:rPr>
                                  <a:rPr lang="en-US" sz="4800" b="0" i="0" smtClean="0">
                                    <a:solidFill>
                                      <a:schemeClr val="tx2"/>
                                    </a:solidFill>
                                    <a:latin typeface="Cambria Math" panose="02040503050406030204" pitchFamily="18" charset="0"/>
                                  </a:rPr>
                                  <m:t>IPS</m:t>
                                </m:r>
                              </m:sub>
                            </m:sSub>
                            <m:d>
                              <m:dPr>
                                <m:ctrlPr>
                                  <a:rPr lang="en-US" sz="4800" i="1">
                                    <a:solidFill>
                                      <a:schemeClr val="tx2"/>
                                    </a:solidFill>
                                    <a:latin typeface="Cambria Math" panose="02040503050406030204" pitchFamily="18" charset="0"/>
                                  </a:rPr>
                                </m:ctrlPr>
                              </m:dPr>
                              <m:e>
                                <m:r>
                                  <a:rPr lang="en-US" sz="4800" i="1">
                                    <a:solidFill>
                                      <a:schemeClr val="tx2"/>
                                    </a:solidFill>
                                    <a:latin typeface="Cambria Math" panose="02040503050406030204" pitchFamily="18" charset="0"/>
                                  </a:rPr>
                                  <m:t>𝜋</m:t>
                                </m:r>
                              </m:e>
                            </m:d>
                          </m:e>
                        </m:d>
                      </m:e>
                    </m:d>
                    <m:r>
                      <m:rPr>
                        <m:nor/>
                      </m:rPr>
                      <a:rPr lang="en-US" sz="4800" b="0" i="0" smtClean="0">
                        <a:solidFill>
                          <a:schemeClr val="tx2"/>
                        </a:solidFill>
                        <a:latin typeface="Cambria Math" panose="02040503050406030204" pitchFamily="18" charset="0"/>
                      </a:rPr>
                      <m:t> = </m:t>
                    </m:r>
                    <m:r>
                      <m:rPr>
                        <m:nor/>
                      </m:rPr>
                      <a:rPr lang="en-US" sz="4800" b="0" i="0" smtClean="0">
                        <a:solidFill>
                          <a:schemeClr val="tx2"/>
                        </a:solidFill>
                        <a:latin typeface="Cambria Math" panose="02040503050406030204" pitchFamily="18" charset="0"/>
                      </a:rPr>
                      <m:t>E</m:t>
                    </m:r>
                    <m:d>
                      <m:dPr>
                        <m:begChr m:val="["/>
                        <m:endChr m:val="]"/>
                        <m:ctrlPr>
                          <a:rPr lang="en-US" sz="4800" b="0" i="1" smtClean="0">
                            <a:solidFill>
                              <a:schemeClr val="tx2"/>
                            </a:solidFill>
                            <a:latin typeface="Cambria Math" panose="02040503050406030204" pitchFamily="18" charset="0"/>
                          </a:rPr>
                        </m:ctrlPr>
                      </m:dPr>
                      <m:e>
                        <m:f>
                          <m:fPr>
                            <m:ctrlPr>
                              <a:rPr lang="en-US" sz="4800" i="1">
                                <a:solidFill>
                                  <a:srgbClr val="0070C0"/>
                                </a:solidFill>
                                <a:latin typeface="Cambria Math" panose="02040503050406030204" pitchFamily="18" charset="0"/>
                              </a:rPr>
                            </m:ctrlPr>
                          </m:fPr>
                          <m:num>
                            <m:r>
                              <a:rPr lang="en-US" sz="4800" i="1">
                                <a:solidFill>
                                  <a:srgbClr val="0070C0"/>
                                </a:solidFill>
                                <a:latin typeface="Cambria Math" panose="02040503050406030204" pitchFamily="18" charset="0"/>
                              </a:rPr>
                              <m:t>1</m:t>
                            </m:r>
                          </m:num>
                          <m:den>
                            <m:r>
                              <a:rPr lang="en-US" sz="4800" i="1">
                                <a:solidFill>
                                  <a:srgbClr val="0070C0"/>
                                </a:solidFill>
                                <a:latin typeface="Cambria Math" panose="02040503050406030204" pitchFamily="18" charset="0"/>
                              </a:rPr>
                              <m:t>𝑛</m:t>
                            </m:r>
                          </m:den>
                        </m:f>
                        <m:nary>
                          <m:naryPr>
                            <m:chr m:val="∑"/>
                            <m:supHide m:val="on"/>
                            <m:ctrlPr>
                              <a:rPr lang="en-US" sz="4800" i="1">
                                <a:solidFill>
                                  <a:srgbClr val="0070C0"/>
                                </a:solidFill>
                                <a:latin typeface="Cambria Math" panose="02040503050406030204" pitchFamily="18" charset="0"/>
                              </a:rPr>
                            </m:ctrlPr>
                          </m:naryPr>
                          <m:sub>
                            <m:d>
                              <m:dPr>
                                <m:ctrlPr>
                                  <a:rPr lang="en-US" sz="4800" i="1">
                                    <a:solidFill>
                                      <a:srgbClr val="0070C0"/>
                                    </a:solidFill>
                                    <a:latin typeface="Cambria Math" panose="02040503050406030204" pitchFamily="18" charset="0"/>
                                  </a:rPr>
                                </m:ctrlPr>
                              </m:dPr>
                              <m:e>
                                <m:r>
                                  <a:rPr lang="en-US" sz="4800" i="1">
                                    <a:solidFill>
                                      <a:srgbClr val="0070C0"/>
                                    </a:solidFill>
                                    <a:latin typeface="Cambria Math" panose="02040503050406030204" pitchFamily="18" charset="0"/>
                                  </a:rPr>
                                  <m:t>𝑥</m:t>
                                </m:r>
                                <m:r>
                                  <a:rPr lang="en-US" sz="4800" i="1">
                                    <a:solidFill>
                                      <a:srgbClr val="0070C0"/>
                                    </a:solidFill>
                                    <a:latin typeface="Cambria Math" panose="02040503050406030204" pitchFamily="18" charset="0"/>
                                  </a:rPr>
                                  <m:t>,</m:t>
                                </m:r>
                                <m:r>
                                  <a:rPr lang="en-US" sz="4800" i="1">
                                    <a:solidFill>
                                      <a:srgbClr val="0070C0"/>
                                    </a:solidFill>
                                    <a:latin typeface="Cambria Math" panose="02040503050406030204" pitchFamily="18" charset="0"/>
                                  </a:rPr>
                                  <m:t>𝑎</m:t>
                                </m:r>
                                <m:r>
                                  <a:rPr lang="en-US" sz="4800" i="1">
                                    <a:solidFill>
                                      <a:srgbClr val="0070C0"/>
                                    </a:solidFill>
                                    <a:latin typeface="Cambria Math" panose="02040503050406030204" pitchFamily="18" charset="0"/>
                                  </a:rPr>
                                  <m:t>,</m:t>
                                </m:r>
                                <m:r>
                                  <a:rPr lang="en-US" sz="4800" i="1">
                                    <a:solidFill>
                                      <a:srgbClr val="0070C0"/>
                                    </a:solidFill>
                                    <a:latin typeface="Cambria Math" panose="02040503050406030204" pitchFamily="18" charset="0"/>
                                  </a:rPr>
                                  <m:t>𝑝</m:t>
                                </m:r>
                                <m:r>
                                  <a:rPr lang="en-US" sz="4800" i="1">
                                    <a:solidFill>
                                      <a:srgbClr val="0070C0"/>
                                    </a:solidFill>
                                    <a:latin typeface="Cambria Math" panose="02040503050406030204" pitchFamily="18" charset="0"/>
                                  </a:rPr>
                                  <m:t>,</m:t>
                                </m:r>
                                <m:r>
                                  <a:rPr lang="en-US" sz="4800" i="1">
                                    <a:solidFill>
                                      <a:srgbClr val="0070C0"/>
                                    </a:solidFill>
                                    <a:latin typeface="Cambria Math" panose="02040503050406030204" pitchFamily="18" charset="0"/>
                                  </a:rPr>
                                  <m:t>𝑟</m:t>
                                </m:r>
                              </m:e>
                            </m:d>
                          </m:sub>
                          <m:sup/>
                          <m:e>
                            <m:f>
                              <m:fPr>
                                <m:ctrlPr>
                                  <a:rPr lang="en-US" sz="4800" i="1">
                                    <a:solidFill>
                                      <a:srgbClr val="0070C0"/>
                                    </a:solidFill>
                                    <a:latin typeface="Cambria Math" panose="02040503050406030204" pitchFamily="18" charset="0"/>
                                  </a:rPr>
                                </m:ctrlPr>
                              </m:fPr>
                              <m:num>
                                <m:r>
                                  <a:rPr lang="en-US" sz="4800" i="1">
                                    <a:solidFill>
                                      <a:srgbClr val="0070C0"/>
                                    </a:solidFill>
                                    <a:latin typeface="Cambria Math" panose="02040503050406030204" pitchFamily="18" charset="0"/>
                                  </a:rPr>
                                  <m:t>𝑟𝐼</m:t>
                                </m:r>
                                <m:d>
                                  <m:dPr>
                                    <m:ctrlPr>
                                      <a:rPr lang="en-US" sz="4800" i="1">
                                        <a:solidFill>
                                          <a:srgbClr val="0070C0"/>
                                        </a:solidFill>
                                        <a:latin typeface="Cambria Math" panose="02040503050406030204" pitchFamily="18" charset="0"/>
                                      </a:rPr>
                                    </m:ctrlPr>
                                  </m:dPr>
                                  <m:e>
                                    <m:r>
                                      <a:rPr lang="en-US" sz="4800" i="1">
                                        <a:solidFill>
                                          <a:srgbClr val="0070C0"/>
                                        </a:solidFill>
                                        <a:latin typeface="Cambria Math" panose="02040503050406030204" pitchFamily="18" charset="0"/>
                                      </a:rPr>
                                      <m:t>𝜋</m:t>
                                    </m:r>
                                    <m:d>
                                      <m:dPr>
                                        <m:ctrlPr>
                                          <a:rPr lang="en-US" sz="4800" i="1">
                                            <a:solidFill>
                                              <a:srgbClr val="0070C0"/>
                                            </a:solidFill>
                                            <a:latin typeface="Cambria Math" panose="02040503050406030204" pitchFamily="18" charset="0"/>
                                          </a:rPr>
                                        </m:ctrlPr>
                                      </m:dPr>
                                      <m:e>
                                        <m:r>
                                          <a:rPr lang="en-US" sz="4800" i="1">
                                            <a:solidFill>
                                              <a:srgbClr val="0070C0"/>
                                            </a:solidFill>
                                            <a:latin typeface="Cambria Math" panose="02040503050406030204" pitchFamily="18" charset="0"/>
                                          </a:rPr>
                                          <m:t>𝑥</m:t>
                                        </m:r>
                                      </m:e>
                                    </m:d>
                                    <m:r>
                                      <a:rPr lang="en-US" sz="4800" i="1">
                                        <a:solidFill>
                                          <a:srgbClr val="0070C0"/>
                                        </a:solidFill>
                                        <a:latin typeface="Cambria Math" panose="02040503050406030204" pitchFamily="18" charset="0"/>
                                      </a:rPr>
                                      <m:t>=</m:t>
                                    </m:r>
                                    <m:r>
                                      <a:rPr lang="en-US" sz="4800" i="1">
                                        <a:solidFill>
                                          <a:srgbClr val="0070C0"/>
                                        </a:solidFill>
                                        <a:latin typeface="Cambria Math" panose="02040503050406030204" pitchFamily="18" charset="0"/>
                                      </a:rPr>
                                      <m:t>𝑎</m:t>
                                    </m:r>
                                  </m:e>
                                </m:d>
                              </m:num>
                              <m:den>
                                <m:r>
                                  <a:rPr lang="en-US" sz="4800" i="1">
                                    <a:solidFill>
                                      <a:srgbClr val="0070C0"/>
                                    </a:solidFill>
                                    <a:latin typeface="Cambria Math" panose="02040503050406030204" pitchFamily="18" charset="0"/>
                                  </a:rPr>
                                  <m:t>𝑝</m:t>
                                </m:r>
                              </m:den>
                            </m:f>
                          </m:e>
                        </m:nary>
                      </m:e>
                    </m:d>
                    <m:r>
                      <a:rPr lang="en-US" sz="4800" b="0" i="1" smtClean="0">
                        <a:solidFill>
                          <a:schemeClr val="tx2"/>
                        </a:solidFill>
                        <a:latin typeface="Cambria Math" panose="02040503050406030204" pitchFamily="18" charset="0"/>
                      </a:rPr>
                      <m:t> </m:t>
                    </m:r>
                    <m:r>
                      <a:rPr lang="en-US" sz="4800" b="0" i="1" smtClean="0">
                        <a:solidFill>
                          <a:srgbClr val="0070C0"/>
                        </a:solidFill>
                        <a:latin typeface="Cambria Math" panose="02040503050406030204" pitchFamily="18" charset="0"/>
                      </a:rPr>
                      <m:t> </m:t>
                    </m:r>
                  </m:oMath>
                </a14:m>
                <a:r>
                  <a:rPr lang="en-US" sz="5200" dirty="0">
                    <a:solidFill>
                      <a:schemeClr val="tx2"/>
                    </a:solidFill>
                    <a:latin typeface="+mn-lt"/>
                  </a:rPr>
                  <a:t> </a:t>
                </a:r>
              </a:p>
              <a:p>
                <a:pPr marL="0" indent="0">
                  <a:lnSpc>
                    <a:spcPct val="120000"/>
                  </a:lnSpc>
                  <a:buNone/>
                </a:pPr>
                <a:r>
                  <a:rPr lang="en-US" sz="4600" dirty="0">
                    <a:latin typeface="+mn-lt"/>
                  </a:rPr>
                  <a:t>Proof: For all </a:t>
                </a:r>
                <a14:m>
                  <m:oMath xmlns:m="http://schemas.openxmlformats.org/officeDocument/2006/math">
                    <m:r>
                      <a:rPr lang="en-US" sz="4600" i="1">
                        <a:solidFill>
                          <a:srgbClr val="0070C0"/>
                        </a:solidFill>
                        <a:latin typeface="Cambria Math" panose="02040503050406030204" pitchFamily="18" charset="0"/>
                      </a:rPr>
                      <m:t>(</m:t>
                    </m:r>
                    <m:r>
                      <a:rPr lang="en-US" sz="4600" i="1">
                        <a:solidFill>
                          <a:srgbClr val="0070C0"/>
                        </a:solidFill>
                        <a:latin typeface="Cambria Math" panose="02040503050406030204" pitchFamily="18" charset="0"/>
                      </a:rPr>
                      <m:t>𝑥</m:t>
                    </m:r>
                    <m:r>
                      <a:rPr lang="en-US" sz="4600" i="1">
                        <a:solidFill>
                          <a:srgbClr val="0070C0"/>
                        </a:solidFill>
                        <a:latin typeface="Cambria Math" panose="02040503050406030204" pitchFamily="18" charset="0"/>
                      </a:rPr>
                      <m:t>,</m:t>
                    </m:r>
                    <m:acc>
                      <m:accPr>
                        <m:chr m:val="⃗"/>
                        <m:ctrlPr>
                          <a:rPr lang="en-US" sz="4600" i="1">
                            <a:solidFill>
                              <a:srgbClr val="0070C0"/>
                            </a:solidFill>
                            <a:latin typeface="Cambria Math" panose="02040503050406030204" pitchFamily="18" charset="0"/>
                          </a:rPr>
                        </m:ctrlPr>
                      </m:accPr>
                      <m:e>
                        <m:r>
                          <a:rPr lang="en-US" sz="4600" i="1">
                            <a:solidFill>
                              <a:srgbClr val="0070C0"/>
                            </a:solidFill>
                            <a:latin typeface="Cambria Math" panose="02040503050406030204" pitchFamily="18" charset="0"/>
                          </a:rPr>
                          <m:t>𝑟</m:t>
                        </m:r>
                      </m:e>
                    </m:acc>
                    <m:r>
                      <a:rPr lang="en-US" sz="4600" i="1">
                        <a:solidFill>
                          <a:srgbClr val="0070C0"/>
                        </a:solidFill>
                        <a:latin typeface="Cambria Math" panose="02040503050406030204" pitchFamily="18" charset="0"/>
                      </a:rPr>
                      <m:t>)</m:t>
                    </m:r>
                  </m:oMath>
                </a14:m>
                <a:r>
                  <a:rPr lang="en-US" sz="4600" dirty="0">
                    <a:latin typeface="+mn-lt"/>
                  </a:rPr>
                  <a:t>, </a:t>
                </a:r>
                <a14:m>
                  <m:oMath xmlns:m="http://schemas.openxmlformats.org/officeDocument/2006/math">
                    <m:sSub>
                      <m:sSubPr>
                        <m:ctrlPr>
                          <a:rPr lang="en-US" sz="4600" i="1" dirty="0">
                            <a:solidFill>
                              <a:srgbClr val="0070C0"/>
                            </a:solidFill>
                            <a:latin typeface="Cambria Math" panose="02040503050406030204" pitchFamily="18" charset="0"/>
                          </a:rPr>
                        </m:ctrlPr>
                      </m:sSubPr>
                      <m:e>
                        <m:r>
                          <a:rPr lang="en-US" sz="4600" i="1" dirty="0">
                            <a:solidFill>
                              <a:srgbClr val="0070C0"/>
                            </a:solidFill>
                            <a:latin typeface="Cambria Math" panose="02040503050406030204" pitchFamily="18" charset="0"/>
                          </a:rPr>
                          <m:t>𝐸</m:t>
                        </m:r>
                      </m:e>
                      <m:sub>
                        <m:r>
                          <a:rPr lang="en-US" sz="4600" i="1" dirty="0">
                            <a:solidFill>
                              <a:srgbClr val="0070C0"/>
                            </a:solidFill>
                            <a:latin typeface="Cambria Math" panose="02040503050406030204" pitchFamily="18" charset="0"/>
                          </a:rPr>
                          <m:t>𝑎</m:t>
                        </m:r>
                        <m:r>
                          <a:rPr lang="en-US" sz="4600" i="1" dirty="0">
                            <a:solidFill>
                              <a:srgbClr val="0070C0"/>
                            </a:solidFill>
                            <a:latin typeface="Cambria Math" panose="02040503050406030204" pitchFamily="18" charset="0"/>
                          </a:rPr>
                          <m:t>∼</m:t>
                        </m:r>
                        <m:acc>
                          <m:accPr>
                            <m:chr m:val="⃗"/>
                            <m:ctrlPr>
                              <a:rPr lang="en-US" sz="4600" i="1" dirty="0">
                                <a:solidFill>
                                  <a:srgbClr val="0070C0"/>
                                </a:solidFill>
                                <a:latin typeface="Cambria Math" panose="02040503050406030204" pitchFamily="18" charset="0"/>
                              </a:rPr>
                            </m:ctrlPr>
                          </m:accPr>
                          <m:e>
                            <m:r>
                              <a:rPr lang="en-US" sz="4600" i="1" dirty="0">
                                <a:solidFill>
                                  <a:srgbClr val="0070C0"/>
                                </a:solidFill>
                                <a:latin typeface="Cambria Math" panose="02040503050406030204" pitchFamily="18" charset="0"/>
                              </a:rPr>
                              <m:t>𝑝</m:t>
                            </m:r>
                          </m:e>
                        </m:acc>
                      </m:sub>
                    </m:sSub>
                    <m:d>
                      <m:dPr>
                        <m:begChr m:val="["/>
                        <m:endChr m:val="]"/>
                        <m:ctrlPr>
                          <a:rPr lang="en-US" sz="4600" i="1" dirty="0">
                            <a:solidFill>
                              <a:srgbClr val="0070C0"/>
                            </a:solidFill>
                            <a:latin typeface="Cambria Math" panose="02040503050406030204" pitchFamily="18" charset="0"/>
                          </a:rPr>
                        </m:ctrlPr>
                      </m:dPr>
                      <m:e>
                        <m:f>
                          <m:fPr>
                            <m:ctrlPr>
                              <a:rPr lang="en-US" sz="4600" i="1">
                                <a:solidFill>
                                  <a:srgbClr val="0070C0"/>
                                </a:solidFill>
                                <a:latin typeface="Cambria Math" panose="02040503050406030204" pitchFamily="18" charset="0"/>
                              </a:rPr>
                            </m:ctrlPr>
                          </m:fPr>
                          <m:num>
                            <m:sSub>
                              <m:sSubPr>
                                <m:ctrlPr>
                                  <a:rPr lang="en-US" sz="4600" i="1">
                                    <a:solidFill>
                                      <a:srgbClr val="0070C0"/>
                                    </a:solidFill>
                                    <a:latin typeface="Cambria Math" panose="02040503050406030204" pitchFamily="18" charset="0"/>
                                  </a:rPr>
                                </m:ctrlPr>
                              </m:sSubPr>
                              <m:e>
                                <m:r>
                                  <a:rPr lang="en-US" sz="4600" i="1">
                                    <a:solidFill>
                                      <a:srgbClr val="0070C0"/>
                                    </a:solidFill>
                                    <a:latin typeface="Cambria Math" panose="02040503050406030204" pitchFamily="18" charset="0"/>
                                  </a:rPr>
                                  <m:t>𝑟</m:t>
                                </m:r>
                              </m:e>
                              <m:sub>
                                <m:r>
                                  <a:rPr lang="en-US" sz="4600" i="1">
                                    <a:solidFill>
                                      <a:srgbClr val="0070C0"/>
                                    </a:solidFill>
                                    <a:latin typeface="Cambria Math" panose="02040503050406030204" pitchFamily="18" charset="0"/>
                                  </a:rPr>
                                  <m:t>𝑎</m:t>
                                </m:r>
                              </m:sub>
                            </m:sSub>
                            <m:r>
                              <a:rPr lang="en-US" sz="4600" i="1">
                                <a:solidFill>
                                  <a:srgbClr val="0070C0"/>
                                </a:solidFill>
                                <a:latin typeface="Cambria Math" panose="02040503050406030204" pitchFamily="18" charset="0"/>
                              </a:rPr>
                              <m:t>𝐼</m:t>
                            </m:r>
                            <m:r>
                              <a:rPr lang="en-US" sz="4600" i="1">
                                <a:solidFill>
                                  <a:srgbClr val="0070C0"/>
                                </a:solidFill>
                                <a:latin typeface="Cambria Math" panose="02040503050406030204" pitchFamily="18" charset="0"/>
                              </a:rPr>
                              <m:t>(</m:t>
                            </m:r>
                            <m:r>
                              <a:rPr lang="en-US" sz="4600" i="1">
                                <a:solidFill>
                                  <a:srgbClr val="0070C0"/>
                                </a:solidFill>
                                <a:latin typeface="Cambria Math" panose="02040503050406030204" pitchFamily="18" charset="0"/>
                              </a:rPr>
                              <m:t>𝜋</m:t>
                            </m:r>
                            <m:d>
                              <m:dPr>
                                <m:ctrlPr>
                                  <a:rPr lang="en-US" sz="4600" i="1">
                                    <a:solidFill>
                                      <a:srgbClr val="0070C0"/>
                                    </a:solidFill>
                                    <a:latin typeface="Cambria Math" panose="02040503050406030204" pitchFamily="18" charset="0"/>
                                  </a:rPr>
                                </m:ctrlPr>
                              </m:dPr>
                              <m:e>
                                <m:r>
                                  <a:rPr lang="en-US" sz="4600" i="1">
                                    <a:solidFill>
                                      <a:srgbClr val="0070C0"/>
                                    </a:solidFill>
                                    <a:latin typeface="Cambria Math" panose="02040503050406030204" pitchFamily="18" charset="0"/>
                                  </a:rPr>
                                  <m:t>𝑥</m:t>
                                </m:r>
                              </m:e>
                            </m:d>
                            <m:r>
                              <a:rPr lang="en-US" sz="4600" i="1">
                                <a:solidFill>
                                  <a:srgbClr val="0070C0"/>
                                </a:solidFill>
                                <a:latin typeface="Cambria Math" panose="02040503050406030204" pitchFamily="18" charset="0"/>
                              </a:rPr>
                              <m:t>=</m:t>
                            </m:r>
                            <m:r>
                              <a:rPr lang="en-US" sz="4600" i="1">
                                <a:solidFill>
                                  <a:srgbClr val="0070C0"/>
                                </a:solidFill>
                                <a:latin typeface="Cambria Math" panose="02040503050406030204" pitchFamily="18" charset="0"/>
                              </a:rPr>
                              <m:t>𝑎</m:t>
                            </m:r>
                            <m:r>
                              <a:rPr lang="en-US" sz="4600" i="1">
                                <a:solidFill>
                                  <a:srgbClr val="0070C0"/>
                                </a:solidFill>
                                <a:latin typeface="Cambria Math" panose="02040503050406030204" pitchFamily="18" charset="0"/>
                              </a:rPr>
                              <m:t>)</m:t>
                            </m:r>
                          </m:num>
                          <m:den>
                            <m:sSub>
                              <m:sSubPr>
                                <m:ctrlPr>
                                  <a:rPr lang="en-US" sz="4600" i="1">
                                    <a:solidFill>
                                      <a:srgbClr val="0070C0"/>
                                    </a:solidFill>
                                    <a:latin typeface="Cambria Math" panose="02040503050406030204" pitchFamily="18" charset="0"/>
                                  </a:rPr>
                                </m:ctrlPr>
                              </m:sSubPr>
                              <m:e>
                                <m:r>
                                  <a:rPr lang="en-US" sz="4600" i="1">
                                    <a:solidFill>
                                      <a:srgbClr val="0070C0"/>
                                    </a:solidFill>
                                    <a:latin typeface="Cambria Math" panose="02040503050406030204" pitchFamily="18" charset="0"/>
                                  </a:rPr>
                                  <m:t>𝑝</m:t>
                                </m:r>
                              </m:e>
                              <m:sub>
                                <m:r>
                                  <a:rPr lang="en-US" sz="4600" i="1">
                                    <a:solidFill>
                                      <a:srgbClr val="0070C0"/>
                                    </a:solidFill>
                                    <a:latin typeface="Cambria Math" panose="02040503050406030204" pitchFamily="18" charset="0"/>
                                  </a:rPr>
                                  <m:t>𝑎</m:t>
                                </m:r>
                              </m:sub>
                            </m:sSub>
                          </m:den>
                        </m:f>
                      </m:e>
                    </m:d>
                  </m:oMath>
                </a14:m>
                <a:endParaRPr lang="en-US" sz="4600" i="1" dirty="0">
                  <a:latin typeface="+mn-lt"/>
                </a:endParaRPr>
              </a:p>
              <a:p>
                <a:pPr marL="0" indent="0">
                  <a:lnSpc>
                    <a:spcPct val="120000"/>
                  </a:lnSpc>
                  <a:buNone/>
                </a:pPr>
                <a:r>
                  <a:rPr lang="en-US" sz="4600" dirty="0">
                    <a:solidFill>
                      <a:srgbClr val="0070C0"/>
                    </a:solidFill>
                  </a:rPr>
                  <a:t>                               </a:t>
                </a:r>
                <a14:m>
                  <m:oMath xmlns:m="http://schemas.openxmlformats.org/officeDocument/2006/math">
                    <m:r>
                      <a:rPr lang="en-US" sz="4600" i="1">
                        <a:solidFill>
                          <a:srgbClr val="0070C0"/>
                        </a:solidFill>
                        <a:latin typeface="Cambria Math" panose="02040503050406030204" pitchFamily="18" charset="0"/>
                      </a:rPr>
                      <m:t>=</m:t>
                    </m:r>
                    <m:nary>
                      <m:naryPr>
                        <m:chr m:val="∑"/>
                        <m:supHide m:val="on"/>
                        <m:ctrlPr>
                          <a:rPr lang="en-US" sz="4600" i="1">
                            <a:solidFill>
                              <a:srgbClr val="0070C0"/>
                            </a:solidFill>
                            <a:latin typeface="Cambria Math" panose="02040503050406030204" pitchFamily="18" charset="0"/>
                          </a:rPr>
                        </m:ctrlPr>
                      </m:naryPr>
                      <m:sub>
                        <m:r>
                          <m:rPr>
                            <m:brk m:alnAt="7"/>
                          </m:rPr>
                          <a:rPr lang="en-US" sz="4600" i="1">
                            <a:solidFill>
                              <a:srgbClr val="0070C0"/>
                            </a:solidFill>
                            <a:latin typeface="Cambria Math" panose="02040503050406030204" pitchFamily="18" charset="0"/>
                          </a:rPr>
                          <m:t>𝑎</m:t>
                        </m:r>
                      </m:sub>
                      <m:sup/>
                      <m:e>
                        <m:sSub>
                          <m:sSubPr>
                            <m:ctrlPr>
                              <a:rPr lang="en-US" sz="4600" i="1">
                                <a:solidFill>
                                  <a:srgbClr val="0070C0"/>
                                </a:solidFill>
                                <a:latin typeface="Cambria Math" panose="02040503050406030204" pitchFamily="18" charset="0"/>
                              </a:rPr>
                            </m:ctrlPr>
                          </m:sSubPr>
                          <m:e>
                            <m:r>
                              <a:rPr lang="en-US" sz="4600" i="1">
                                <a:solidFill>
                                  <a:srgbClr val="0070C0"/>
                                </a:solidFill>
                                <a:latin typeface="Cambria Math" panose="02040503050406030204" pitchFamily="18" charset="0"/>
                              </a:rPr>
                              <m:t>𝑝</m:t>
                            </m:r>
                          </m:e>
                          <m:sub>
                            <m:r>
                              <a:rPr lang="en-US" sz="4600" i="1">
                                <a:solidFill>
                                  <a:srgbClr val="0070C0"/>
                                </a:solidFill>
                                <a:latin typeface="Cambria Math" panose="02040503050406030204" pitchFamily="18" charset="0"/>
                              </a:rPr>
                              <m:t>𝑎</m:t>
                            </m:r>
                          </m:sub>
                        </m:sSub>
                        <m:f>
                          <m:fPr>
                            <m:ctrlPr>
                              <a:rPr lang="en-US" sz="4600" i="1">
                                <a:solidFill>
                                  <a:srgbClr val="0070C0"/>
                                </a:solidFill>
                                <a:latin typeface="Cambria Math" panose="02040503050406030204" pitchFamily="18" charset="0"/>
                              </a:rPr>
                            </m:ctrlPr>
                          </m:fPr>
                          <m:num>
                            <m:sSub>
                              <m:sSubPr>
                                <m:ctrlPr>
                                  <a:rPr lang="en-US" sz="4600" i="1">
                                    <a:solidFill>
                                      <a:srgbClr val="0070C0"/>
                                    </a:solidFill>
                                    <a:latin typeface="Cambria Math" panose="02040503050406030204" pitchFamily="18" charset="0"/>
                                  </a:rPr>
                                </m:ctrlPr>
                              </m:sSubPr>
                              <m:e>
                                <m:r>
                                  <a:rPr lang="en-US" sz="4600" i="1">
                                    <a:solidFill>
                                      <a:srgbClr val="0070C0"/>
                                    </a:solidFill>
                                    <a:latin typeface="Cambria Math" panose="02040503050406030204" pitchFamily="18" charset="0"/>
                                  </a:rPr>
                                  <m:t>𝑟</m:t>
                                </m:r>
                              </m:e>
                              <m:sub>
                                <m:r>
                                  <a:rPr lang="en-US" sz="4600" i="1">
                                    <a:solidFill>
                                      <a:srgbClr val="0070C0"/>
                                    </a:solidFill>
                                    <a:latin typeface="Cambria Math" panose="02040503050406030204" pitchFamily="18" charset="0"/>
                                  </a:rPr>
                                  <m:t>𝑎</m:t>
                                </m:r>
                              </m:sub>
                            </m:sSub>
                            <m:r>
                              <a:rPr lang="en-US" sz="4600" i="1">
                                <a:solidFill>
                                  <a:srgbClr val="0070C0"/>
                                </a:solidFill>
                                <a:latin typeface="Cambria Math" panose="02040503050406030204" pitchFamily="18" charset="0"/>
                              </a:rPr>
                              <m:t>𝐼</m:t>
                            </m:r>
                            <m:r>
                              <a:rPr lang="en-US" sz="4600" i="1">
                                <a:solidFill>
                                  <a:srgbClr val="0070C0"/>
                                </a:solidFill>
                                <a:latin typeface="Cambria Math" panose="02040503050406030204" pitchFamily="18" charset="0"/>
                              </a:rPr>
                              <m:t>(</m:t>
                            </m:r>
                            <m:r>
                              <a:rPr lang="en-US" sz="4600" i="1">
                                <a:solidFill>
                                  <a:srgbClr val="0070C0"/>
                                </a:solidFill>
                                <a:latin typeface="Cambria Math" panose="02040503050406030204" pitchFamily="18" charset="0"/>
                              </a:rPr>
                              <m:t>𝜋</m:t>
                            </m:r>
                            <m:d>
                              <m:dPr>
                                <m:ctrlPr>
                                  <a:rPr lang="en-US" sz="4600" i="1">
                                    <a:solidFill>
                                      <a:srgbClr val="0070C0"/>
                                    </a:solidFill>
                                    <a:latin typeface="Cambria Math" panose="02040503050406030204" pitchFamily="18" charset="0"/>
                                  </a:rPr>
                                </m:ctrlPr>
                              </m:dPr>
                              <m:e>
                                <m:r>
                                  <a:rPr lang="en-US" sz="4600" i="1">
                                    <a:solidFill>
                                      <a:srgbClr val="0070C0"/>
                                    </a:solidFill>
                                    <a:latin typeface="Cambria Math" panose="02040503050406030204" pitchFamily="18" charset="0"/>
                                  </a:rPr>
                                  <m:t>𝑥</m:t>
                                </m:r>
                              </m:e>
                            </m:d>
                            <m:r>
                              <a:rPr lang="en-US" sz="4600" i="1">
                                <a:solidFill>
                                  <a:srgbClr val="0070C0"/>
                                </a:solidFill>
                                <a:latin typeface="Cambria Math" panose="02040503050406030204" pitchFamily="18" charset="0"/>
                              </a:rPr>
                              <m:t>=</m:t>
                            </m:r>
                            <m:r>
                              <a:rPr lang="en-US" sz="4600" i="1">
                                <a:solidFill>
                                  <a:srgbClr val="0070C0"/>
                                </a:solidFill>
                                <a:latin typeface="Cambria Math" panose="02040503050406030204" pitchFamily="18" charset="0"/>
                              </a:rPr>
                              <m:t>𝑎</m:t>
                            </m:r>
                            <m:r>
                              <a:rPr lang="en-US" sz="4600" i="1">
                                <a:solidFill>
                                  <a:srgbClr val="0070C0"/>
                                </a:solidFill>
                                <a:latin typeface="Cambria Math" panose="02040503050406030204" pitchFamily="18" charset="0"/>
                              </a:rPr>
                              <m:t>)</m:t>
                            </m:r>
                          </m:num>
                          <m:den>
                            <m:sSub>
                              <m:sSubPr>
                                <m:ctrlPr>
                                  <a:rPr lang="en-US" sz="4600" i="1">
                                    <a:solidFill>
                                      <a:srgbClr val="0070C0"/>
                                    </a:solidFill>
                                    <a:latin typeface="Cambria Math" panose="02040503050406030204" pitchFamily="18" charset="0"/>
                                  </a:rPr>
                                </m:ctrlPr>
                              </m:sSubPr>
                              <m:e>
                                <m:r>
                                  <a:rPr lang="en-US" sz="4600" i="1">
                                    <a:solidFill>
                                      <a:srgbClr val="0070C0"/>
                                    </a:solidFill>
                                    <a:latin typeface="Cambria Math" panose="02040503050406030204" pitchFamily="18" charset="0"/>
                                  </a:rPr>
                                  <m:t>𝑝</m:t>
                                </m:r>
                              </m:e>
                              <m:sub>
                                <m:r>
                                  <a:rPr lang="en-US" sz="4600" i="1">
                                    <a:solidFill>
                                      <a:srgbClr val="0070C0"/>
                                    </a:solidFill>
                                    <a:latin typeface="Cambria Math" panose="02040503050406030204" pitchFamily="18" charset="0"/>
                                  </a:rPr>
                                  <m:t>𝑎</m:t>
                                </m:r>
                              </m:sub>
                            </m:sSub>
                          </m:den>
                        </m:f>
                      </m:e>
                    </m:nary>
                  </m:oMath>
                </a14:m>
                <a:endParaRPr lang="en-US" sz="4600" i="1" dirty="0">
                  <a:solidFill>
                    <a:srgbClr val="0070C0"/>
                  </a:solidFill>
                  <a:latin typeface="+mn-lt"/>
                </a:endParaRPr>
              </a:p>
              <a:p>
                <a:pPr marL="0" indent="0">
                  <a:lnSpc>
                    <a:spcPct val="120000"/>
                  </a:lnSpc>
                  <a:buNone/>
                </a:pPr>
                <a14:m>
                  <m:oMath xmlns:m="http://schemas.openxmlformats.org/officeDocument/2006/math">
                    <m:r>
                      <a:rPr lang="en-US" sz="4600" b="0" i="1" smtClean="0">
                        <a:solidFill>
                          <a:srgbClr val="0070C0"/>
                        </a:solidFill>
                        <a:latin typeface="Cambria Math" panose="02040503050406030204" pitchFamily="18" charset="0"/>
                      </a:rPr>
                      <m:t>                    </m:t>
                    </m:r>
                    <m:r>
                      <a:rPr lang="en-US" sz="4600" i="1">
                        <a:solidFill>
                          <a:srgbClr val="0070C0"/>
                        </a:solidFill>
                        <a:latin typeface="Cambria Math" panose="02040503050406030204" pitchFamily="18" charset="0"/>
                      </a:rPr>
                      <m:t>                  </m:t>
                    </m:r>
                    <m:r>
                      <a:rPr lang="en-US" sz="4600" b="0" i="1" smtClean="0">
                        <a:solidFill>
                          <a:srgbClr val="0070C0"/>
                        </a:solidFill>
                        <a:latin typeface="Cambria Math" panose="02040503050406030204" pitchFamily="18" charset="0"/>
                      </a:rPr>
                      <m:t> </m:t>
                    </m:r>
                    <m:r>
                      <a:rPr lang="en-US" sz="4600" i="1">
                        <a:solidFill>
                          <a:srgbClr val="0070C0"/>
                        </a:solidFill>
                        <a:latin typeface="Cambria Math" panose="02040503050406030204" pitchFamily="18" charset="0"/>
                      </a:rPr>
                      <m:t>=</m:t>
                    </m:r>
                    <m:sSub>
                      <m:sSubPr>
                        <m:ctrlPr>
                          <a:rPr lang="en-US" sz="4600" i="1">
                            <a:solidFill>
                              <a:srgbClr val="0070C0"/>
                            </a:solidFill>
                            <a:latin typeface="Cambria Math" panose="02040503050406030204" pitchFamily="18" charset="0"/>
                          </a:rPr>
                        </m:ctrlPr>
                      </m:sSubPr>
                      <m:e>
                        <m:r>
                          <a:rPr lang="en-US" sz="4600" i="1">
                            <a:solidFill>
                              <a:srgbClr val="0070C0"/>
                            </a:solidFill>
                            <a:latin typeface="Cambria Math" panose="02040503050406030204" pitchFamily="18" charset="0"/>
                          </a:rPr>
                          <m:t>𝑟</m:t>
                        </m:r>
                      </m:e>
                      <m:sub>
                        <m:r>
                          <a:rPr lang="en-US" sz="4600" i="1">
                            <a:solidFill>
                              <a:srgbClr val="0070C0"/>
                            </a:solidFill>
                            <a:latin typeface="Cambria Math" panose="02040503050406030204" pitchFamily="18" charset="0"/>
                          </a:rPr>
                          <m:t>𝜋</m:t>
                        </m:r>
                        <m:r>
                          <a:rPr lang="en-US" sz="4600" i="1">
                            <a:solidFill>
                              <a:srgbClr val="0070C0"/>
                            </a:solidFill>
                            <a:latin typeface="Cambria Math" panose="02040503050406030204" pitchFamily="18" charset="0"/>
                          </a:rPr>
                          <m:t>(</m:t>
                        </m:r>
                        <m:r>
                          <a:rPr lang="en-US" sz="4600" i="1">
                            <a:solidFill>
                              <a:srgbClr val="0070C0"/>
                            </a:solidFill>
                            <a:latin typeface="Cambria Math" panose="02040503050406030204" pitchFamily="18" charset="0"/>
                          </a:rPr>
                          <m:t>𝑥</m:t>
                        </m:r>
                        <m:r>
                          <a:rPr lang="en-US" sz="4600" i="1">
                            <a:solidFill>
                              <a:srgbClr val="0070C0"/>
                            </a:solidFill>
                            <a:latin typeface="Cambria Math" panose="02040503050406030204" pitchFamily="18" charset="0"/>
                          </a:rPr>
                          <m:t>)</m:t>
                        </m:r>
                      </m:sub>
                    </m:sSub>
                  </m:oMath>
                </a14:m>
                <a:r>
                  <a:rPr lang="en-US" sz="4600" dirty="0">
                    <a:latin typeface="+mn-lt"/>
                  </a:rPr>
                  <a:t> </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4294967295"/>
              </p:nvPr>
            </p:nvSpPr>
            <p:spPr>
              <a:xfrm>
                <a:off x="2501" y="1007266"/>
                <a:ext cx="12433973" cy="6126480"/>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89699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2361D-32DC-420F-BC04-24C9A32A2743}"/>
              </a:ext>
            </a:extLst>
          </p:cNvPr>
          <p:cNvSpPr>
            <a:spLocks noGrp="1"/>
          </p:cNvSpPr>
          <p:nvPr>
            <p:ph type="title"/>
          </p:nvPr>
        </p:nvSpPr>
        <p:spPr/>
        <p:txBody>
          <a:bodyPr/>
          <a:lstStyle/>
          <a:p>
            <a:r>
              <a:rPr lang="en-US" sz="6600" dirty="0"/>
              <a:t>Why Explore? You can do learning</a:t>
            </a:r>
          </a:p>
        </p:txBody>
      </p:sp>
      <p:pic>
        <p:nvPicPr>
          <p:cNvPr id="8" name="Picture 7">
            <a:extLst>
              <a:ext uri="{FF2B5EF4-FFF2-40B4-BE49-F238E27FC236}">
                <a16:creationId xmlns:a16="http://schemas.microsoft.com/office/drawing/2014/main" id="{8A38D357-0603-4F14-AC65-F915B7D72D96}"/>
              </a:ext>
            </a:extLst>
          </p:cNvPr>
          <p:cNvPicPr>
            <a:picLocks noChangeAspect="1"/>
          </p:cNvPicPr>
          <p:nvPr/>
        </p:nvPicPr>
        <p:blipFill rotWithShape="1">
          <a:blip r:embed="rId3"/>
          <a:srcRect b="15650"/>
          <a:stretch/>
        </p:blipFill>
        <p:spPr>
          <a:xfrm>
            <a:off x="923568" y="1463669"/>
            <a:ext cx="10791248" cy="5390175"/>
          </a:xfrm>
          <a:prstGeom prst="rect">
            <a:avLst/>
          </a:prstGeom>
        </p:spPr>
      </p:pic>
      <p:sp>
        <p:nvSpPr>
          <p:cNvPr id="9" name="Speech Bubble: Rectangle with Corners Rounded 8">
            <a:extLst>
              <a:ext uri="{FF2B5EF4-FFF2-40B4-BE49-F238E27FC236}">
                <a16:creationId xmlns:a16="http://schemas.microsoft.com/office/drawing/2014/main" id="{F1B5B3BA-F598-48B0-A92E-ABBA1DF10715}"/>
              </a:ext>
            </a:extLst>
          </p:cNvPr>
          <p:cNvSpPr/>
          <p:nvPr/>
        </p:nvSpPr>
        <p:spPr bwMode="auto">
          <a:xfrm>
            <a:off x="1242502" y="3623655"/>
            <a:ext cx="2139783" cy="571747"/>
          </a:xfrm>
          <a:prstGeom prst="wedgeRoundRectCallout">
            <a:avLst>
              <a:gd name="adj1" fmla="val 95083"/>
              <a:gd name="adj2" fmla="val 36433"/>
              <a:gd name="adj3" fmla="val 16667"/>
            </a:avLst>
          </a:prstGeom>
          <a:solidFill>
            <a:schemeClr val="bg1">
              <a:lumMod val="85000"/>
            </a:schemeClr>
          </a:solidFill>
          <a:ln w="38100">
            <a:solidFill>
              <a:srgbClr val="00B29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428">
                <a:solidFill>
                  <a:schemeClr val="tx1"/>
                </a:solidFill>
                <a:cs typeface="Segoe UI" pitchFamily="34" charset="0"/>
              </a:rPr>
              <a:t>Personalizer Current Model</a:t>
            </a:r>
          </a:p>
        </p:txBody>
      </p:sp>
      <p:sp>
        <p:nvSpPr>
          <p:cNvPr id="10" name="Speech Bubble: Rectangle with Corners Rounded 9">
            <a:extLst>
              <a:ext uri="{FF2B5EF4-FFF2-40B4-BE49-F238E27FC236}">
                <a16:creationId xmlns:a16="http://schemas.microsoft.com/office/drawing/2014/main" id="{B40A2DB8-D1AD-4F1F-A180-D0BDE942E0DF}"/>
              </a:ext>
            </a:extLst>
          </p:cNvPr>
          <p:cNvSpPr/>
          <p:nvPr/>
        </p:nvSpPr>
        <p:spPr bwMode="auto">
          <a:xfrm>
            <a:off x="1242502" y="5545012"/>
            <a:ext cx="2139783" cy="491288"/>
          </a:xfrm>
          <a:prstGeom prst="wedgeRoundRectCallout">
            <a:avLst>
              <a:gd name="adj1" fmla="val 82748"/>
              <a:gd name="adj2" fmla="val -13848"/>
              <a:gd name="adj3" fmla="val 16667"/>
            </a:avLst>
          </a:prstGeom>
          <a:solidFill>
            <a:schemeClr val="bg1">
              <a:lumMod val="85000"/>
            </a:schemeClr>
          </a:solidFill>
          <a:ln w="38100">
            <a:solidFill>
              <a:srgbClr val="9013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428">
                <a:solidFill>
                  <a:schemeClr val="tx1"/>
                </a:solidFill>
                <a:cs typeface="Segoe UI" pitchFamily="34" charset="0"/>
              </a:rPr>
              <a:t>Random</a:t>
            </a:r>
          </a:p>
        </p:txBody>
      </p:sp>
      <p:sp>
        <p:nvSpPr>
          <p:cNvPr id="11" name="Speech Bubble: Rectangle with Corners Rounded 10">
            <a:extLst>
              <a:ext uri="{FF2B5EF4-FFF2-40B4-BE49-F238E27FC236}">
                <a16:creationId xmlns:a16="http://schemas.microsoft.com/office/drawing/2014/main" id="{510D70B7-2C3F-4843-96A7-A33B05B90D9E}"/>
              </a:ext>
            </a:extLst>
          </p:cNvPr>
          <p:cNvSpPr/>
          <p:nvPr/>
        </p:nvSpPr>
        <p:spPr bwMode="auto">
          <a:xfrm>
            <a:off x="1242502" y="4467615"/>
            <a:ext cx="2248905" cy="571747"/>
          </a:xfrm>
          <a:prstGeom prst="wedgeRoundRectCallout">
            <a:avLst>
              <a:gd name="adj1" fmla="val 80523"/>
              <a:gd name="adj2" fmla="val -41293"/>
              <a:gd name="adj3" fmla="val 16667"/>
            </a:avLst>
          </a:prstGeom>
          <a:solidFill>
            <a:schemeClr val="bg1">
              <a:lumMod val="85000"/>
            </a:schemeClr>
          </a:solidFill>
          <a:ln w="38100">
            <a:solidFill>
              <a:srgbClr val="9BEC5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428">
                <a:solidFill>
                  <a:schemeClr val="tx1"/>
                </a:solidFill>
                <a:cs typeface="Segoe UI" pitchFamily="34" charset="0"/>
              </a:rPr>
              <a:t>Your application’s baseline</a:t>
            </a:r>
          </a:p>
        </p:txBody>
      </p:sp>
      <p:sp>
        <p:nvSpPr>
          <p:cNvPr id="12" name="Speech Bubble: Rectangle with Corners Rounded 11">
            <a:extLst>
              <a:ext uri="{FF2B5EF4-FFF2-40B4-BE49-F238E27FC236}">
                <a16:creationId xmlns:a16="http://schemas.microsoft.com/office/drawing/2014/main" id="{82CB47FA-E921-48D4-88D2-D2DA06A9988B}"/>
              </a:ext>
            </a:extLst>
          </p:cNvPr>
          <p:cNvSpPr/>
          <p:nvPr/>
        </p:nvSpPr>
        <p:spPr bwMode="auto">
          <a:xfrm>
            <a:off x="2881321" y="1918526"/>
            <a:ext cx="2139783" cy="917575"/>
          </a:xfrm>
          <a:prstGeom prst="wedgeRoundRectCallout">
            <a:avLst>
              <a:gd name="adj1" fmla="val 114198"/>
              <a:gd name="adj2" fmla="val 125607"/>
              <a:gd name="adj3" fmla="val 16667"/>
            </a:avLst>
          </a:prstGeom>
          <a:solidFill>
            <a:schemeClr val="bg1">
              <a:lumMod val="85000"/>
            </a:schemeClr>
          </a:solidFill>
          <a:ln w="38100">
            <a:solidFill>
              <a:srgbClr val="C73B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428">
                <a:solidFill>
                  <a:schemeClr val="tx1"/>
                </a:solidFill>
                <a:ea typeface="Segoe UI" pitchFamily="34" charset="0"/>
                <a:cs typeface="Segoe UI" pitchFamily="34" charset="0"/>
              </a:rPr>
              <a:t>Better learning Policies discovered automatically</a:t>
            </a:r>
          </a:p>
        </p:txBody>
      </p:sp>
    </p:spTree>
    <p:extLst>
      <p:ext uri="{BB962C8B-B14F-4D97-AF65-F5344CB8AC3E}">
        <p14:creationId xmlns:p14="http://schemas.microsoft.com/office/powerpoint/2010/main" val="37135970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E4583-7015-4269-B348-8F4405B22969}"/>
              </a:ext>
            </a:extLst>
          </p:cNvPr>
          <p:cNvSpPr>
            <a:spLocks noGrp="1"/>
          </p:cNvSpPr>
          <p:nvPr>
            <p:ph type="title"/>
          </p:nvPr>
        </p:nvSpPr>
        <p:spPr>
          <a:xfrm>
            <a:off x="7581" y="68262"/>
            <a:ext cx="11889564" cy="917575"/>
          </a:xfrm>
        </p:spPr>
        <p:txBody>
          <a:bodyPr/>
          <a:lstStyle/>
          <a:p>
            <a:r>
              <a:rPr lang="en-US" sz="6600" dirty="0"/>
              <a:t>Better Evaluation Techniques</a:t>
            </a:r>
          </a:p>
        </p:txBody>
      </p:sp>
      <p:sp>
        <p:nvSpPr>
          <p:cNvPr id="3" name="Text Placeholder 2">
            <a:extLst>
              <a:ext uri="{FF2B5EF4-FFF2-40B4-BE49-F238E27FC236}">
                <a16:creationId xmlns:a16="http://schemas.microsoft.com/office/drawing/2014/main" id="{A837BC2F-A585-42DF-A97A-9A26C59A5C56}"/>
              </a:ext>
            </a:extLst>
          </p:cNvPr>
          <p:cNvSpPr>
            <a:spLocks noGrp="1"/>
          </p:cNvSpPr>
          <p:nvPr>
            <p:ph type="body" sz="quarter" idx="10"/>
          </p:nvPr>
        </p:nvSpPr>
        <p:spPr>
          <a:xfrm>
            <a:off x="274639" y="2125662"/>
            <a:ext cx="11888787" cy="4339650"/>
          </a:xfrm>
        </p:spPr>
        <p:txBody>
          <a:bodyPr/>
          <a:lstStyle/>
          <a:p>
            <a:pPr marL="0" indent="0">
              <a:buNone/>
            </a:pPr>
            <a:r>
              <a:rPr lang="en-US" dirty="0"/>
              <a:t>Double Robust: [D</a:t>
            </a:r>
            <a:r>
              <a:rPr lang="en-US" dirty="0">
                <a:solidFill>
                  <a:srgbClr val="FF0000"/>
                </a:solidFill>
              </a:rPr>
              <a:t>L</a:t>
            </a:r>
            <a:r>
              <a:rPr lang="en-US" dirty="0"/>
              <a:t>L ‘11]</a:t>
            </a:r>
          </a:p>
          <a:p>
            <a:pPr marL="0" indent="0">
              <a:buNone/>
            </a:pPr>
            <a:endParaRPr lang="en-US" dirty="0"/>
          </a:p>
          <a:p>
            <a:pPr marL="0" indent="0">
              <a:buNone/>
            </a:pPr>
            <a:r>
              <a:rPr lang="en-US" dirty="0"/>
              <a:t>Weighted IPS: [K ’92, SJ ‘15]</a:t>
            </a:r>
          </a:p>
          <a:p>
            <a:pPr marL="0" indent="0">
              <a:buNone/>
            </a:pPr>
            <a:endParaRPr lang="en-US" dirty="0"/>
          </a:p>
          <a:p>
            <a:pPr marL="0" indent="0">
              <a:buNone/>
            </a:pPr>
            <a:r>
              <a:rPr lang="en-US" dirty="0"/>
              <a:t>Clipping: [BL ’08]</a:t>
            </a:r>
          </a:p>
          <a:p>
            <a:pPr marL="0" indent="0">
              <a:buNone/>
            </a:pPr>
            <a:endParaRPr lang="en-US" dirty="0"/>
          </a:p>
          <a:p>
            <a:pPr marL="0" indent="0">
              <a:buNone/>
            </a:pPr>
            <a:r>
              <a:rPr lang="en-US" dirty="0"/>
              <a:t>Empirical Likelihood: [MK</a:t>
            </a:r>
            <a:r>
              <a:rPr lang="en-US" dirty="0">
                <a:solidFill>
                  <a:srgbClr val="FF0000"/>
                </a:solidFill>
              </a:rPr>
              <a:t>L </a:t>
            </a:r>
            <a:r>
              <a:rPr lang="en-US" dirty="0"/>
              <a:t>’19]</a:t>
            </a:r>
          </a:p>
        </p:txBody>
      </p:sp>
    </p:spTree>
    <p:extLst>
      <p:ext uri="{BB962C8B-B14F-4D97-AF65-F5344CB8AC3E}">
        <p14:creationId xmlns:p14="http://schemas.microsoft.com/office/powerpoint/2010/main" val="3619590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p:cNvSpPr>
                <a:spLocks noGrp="1"/>
              </p:cNvSpPr>
              <p:nvPr>
                <p:ph type="body" sz="quarter" idx="10"/>
              </p:nvPr>
            </p:nvSpPr>
            <p:spPr>
              <a:xfrm>
                <a:off x="11854" y="1058862"/>
                <a:ext cx="12436475" cy="6346481"/>
              </a:xfrm>
            </p:spPr>
            <p:txBody>
              <a:bodyPr/>
              <a:lstStyle/>
              <a:p>
                <a:pPr marL="0" indent="0">
                  <a:buNone/>
                </a:pPr>
                <a:r>
                  <a:rPr lang="en-US" dirty="0">
                    <a:solidFill>
                      <a:schemeClr val="tx1">
                        <a:lumMod val="75000"/>
                      </a:schemeClr>
                    </a:solidFill>
                  </a:rPr>
                  <a:t>Given Data</a:t>
                </a:r>
                <a:r>
                  <a:rPr lang="en-US" dirty="0"/>
                  <a:t> </a:t>
                </a:r>
                <a14:m>
                  <m:oMath xmlns:m="http://schemas.openxmlformats.org/officeDocument/2006/math">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𝑟</m:t>
                            </m:r>
                          </m:e>
                        </m:d>
                      </m:e>
                    </m:d>
                  </m:oMath>
                </a14:m>
                <a:r>
                  <a:rPr lang="en-US" dirty="0">
                    <a:solidFill>
                      <a:schemeClr val="tx1">
                        <a:lumMod val="75000"/>
                      </a:schemeClr>
                    </a:solidFill>
                  </a:rPr>
                  <a:t> how to maximize</a:t>
                </a:r>
                <a:r>
                  <a:rPr lang="en-US" dirty="0"/>
                  <a:t> </a:t>
                </a:r>
                <a14:m>
                  <m:oMath xmlns:m="http://schemas.openxmlformats.org/officeDocument/2006/math">
                    <m:r>
                      <m:rPr>
                        <m:nor/>
                      </m:rPr>
                      <a:rPr lang="en-US" b="0" i="0" smtClean="0">
                        <a:latin typeface="Cambria Math" panose="02040503050406030204" pitchFamily="18" charset="0"/>
                      </a:rPr>
                      <m:t>E</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sub>
                    </m:sSub>
                    <m:r>
                      <a:rPr lang="en-US" b="0" i="1" smtClean="0">
                        <a:latin typeface="Cambria Math" panose="02040503050406030204" pitchFamily="18" charset="0"/>
                      </a:rPr>
                      <m:t>]</m:t>
                    </m:r>
                  </m:oMath>
                </a14:m>
                <a:r>
                  <a:rPr lang="en-US" dirty="0">
                    <a:solidFill>
                      <a:schemeClr val="tx1">
                        <a:lumMod val="75000"/>
                      </a:schemeClr>
                    </a:solidFill>
                  </a:rPr>
                  <a:t>? </a:t>
                </a:r>
              </a:p>
              <a:p>
                <a:pPr marL="0" indent="0">
                  <a:buNone/>
                </a:pPr>
                <a:r>
                  <a:rPr lang="en-US" dirty="0">
                    <a:solidFill>
                      <a:schemeClr val="tx1">
                        <a:lumMod val="75000"/>
                      </a:schemeClr>
                    </a:solidFill>
                  </a:rPr>
                  <a:t>Maximize </a:t>
                </a:r>
                <a14:m>
                  <m:oMath xmlns:m="http://schemas.openxmlformats.org/officeDocument/2006/math">
                    <m:r>
                      <m:rPr>
                        <m:nor/>
                      </m:rPr>
                      <a:rPr lang="en-US">
                        <a:latin typeface="Cambria Math" panose="02040503050406030204" pitchFamily="18" charset="0"/>
                      </a:rPr>
                      <m:t>E</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m:rPr>
                                <m:nor/>
                              </m:rPr>
                              <a:rPr lang="en-US" b="0" i="0" smtClean="0">
                                <a:latin typeface="Cambria Math" panose="02040503050406030204" pitchFamily="18" charset="0"/>
                              </a:rPr>
                              <m:t>IPS</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𝜋</m:t>
                            </m:r>
                          </m:e>
                        </m:d>
                      </m:e>
                    </m:d>
                  </m:oMath>
                </a14:m>
                <a:r>
                  <a:rPr lang="en-US" dirty="0">
                    <a:solidFill>
                      <a:schemeClr val="bg2"/>
                    </a:solidFill>
                    <a:latin typeface="Cambria Math" panose="02040503050406030204" pitchFamily="18" charset="0"/>
                  </a:rPr>
                  <a:t> </a:t>
                </a:r>
                <a:r>
                  <a:rPr lang="en-US" dirty="0">
                    <a:solidFill>
                      <a:schemeClr val="tx1">
                        <a:lumMod val="75000"/>
                      </a:schemeClr>
                    </a:solidFill>
                  </a:rPr>
                  <a:t>instead!</a:t>
                </a:r>
                <a:endParaRPr lang="en-US" dirty="0">
                  <a:solidFill>
                    <a:schemeClr val="bg2"/>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𝑎</m:t>
                          </m:r>
                        </m:sub>
                      </m:sSub>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    </m:t>
                              </m:r>
                              <m:r>
                                <m:rPr>
                                  <m:nor/>
                                </m:rPr>
                                <a:rPr lang="en-US" b="0" i="0" smtClean="0">
                                  <a:latin typeface="Cambria Math" panose="02040503050406030204" pitchFamily="18" charset="0"/>
                                </a:rPr>
                                <m:t> </m:t>
                              </m:r>
                              <m:r>
                                <m:rPr>
                                  <m:nor/>
                                </m:rPr>
                                <a:rPr lang="en-US" b="0" i="0" smtClean="0">
                                  <a:latin typeface="Cambria Math" panose="02040503050406030204" pitchFamily="18" charset="0"/>
                                </a:rPr>
                                <m:t>if</m:t>
                              </m:r>
                              <m:r>
                                <a:rPr lang="en-US" b="0" i="1" smtClean="0">
                                  <a:latin typeface="Cambria Math" panose="02040503050406030204" pitchFamily="18" charset="0"/>
                                </a:rPr>
                                <m:t> </m:t>
                              </m:r>
                              <m:r>
                                <a:rPr lang="en-US" b="0" i="1" smtClean="0">
                                  <a:solidFill>
                                    <a:srgbClr val="FF0000"/>
                                  </a:solidFill>
                                  <a:latin typeface="Cambria Math" panose="02040503050406030204" pitchFamily="18" charset="0"/>
                                </a:rPr>
                                <m:t>𝜋</m:t>
                              </m:r>
                              <m:d>
                                <m:dPr>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𝑥</m:t>
                                  </m:r>
                                </m:e>
                              </m:d>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𝑎</m:t>
                              </m:r>
                            </m:e>
                            <m:e>
                              <m:r>
                                <a:rPr lang="en-US" b="0" i="1" smtClean="0">
                                  <a:latin typeface="Cambria Math" panose="02040503050406030204" pitchFamily="18" charset="0"/>
                                </a:rPr>
                                <m:t>0 </m:t>
                              </m:r>
                              <m:r>
                                <m:rPr>
                                  <m:nor/>
                                </m:rPr>
                                <a:rPr lang="en-US" b="0" i="0" smtClean="0">
                                  <a:latin typeface="Cambria Math" panose="02040503050406030204" pitchFamily="18" charset="0"/>
                                </a:rPr>
                                <m:t>      </m:t>
                              </m:r>
                              <m:r>
                                <m:rPr>
                                  <m:nor/>
                                </m:rPr>
                                <a:rPr lang="en-US" b="0" i="0" smtClean="0">
                                  <a:latin typeface="Cambria Math" panose="02040503050406030204" pitchFamily="18" charset="0"/>
                                </a:rPr>
                                <m:t>otherwise</m:t>
                              </m:r>
                              <m:r>
                                <a:rPr lang="en-US" b="0" i="1" smtClean="0">
                                  <a:latin typeface="Cambria Math" panose="02040503050406030204" pitchFamily="18" charset="0"/>
                                </a:rPr>
                                <m:t> </m:t>
                              </m:r>
                            </m:e>
                          </m:eqArr>
                        </m:e>
                      </m:d>
                    </m:oMath>
                  </m:oMathPara>
                </a14:m>
                <a:endParaRPr lang="en-US" dirty="0"/>
              </a:p>
              <a:p>
                <a:pPr marL="0" indent="0">
                  <a:buNone/>
                </a:pPr>
                <a:r>
                  <a:rPr lang="en-US" dirty="0">
                    <a:solidFill>
                      <a:schemeClr val="tx1"/>
                    </a:solidFill>
                  </a:rPr>
                  <a:t>Equivalent to:</a:t>
                </a:r>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i="1">
                              <a:latin typeface="Cambria Math" panose="02040503050406030204" pitchFamily="18" charset="0"/>
                            </a:rPr>
                            <m:t>𝑟</m:t>
                          </m:r>
                        </m:e>
                        <m:sub>
                          <m:r>
                            <a:rPr lang="en-US" i="1">
                              <a:latin typeface="Cambria Math" panose="02040503050406030204" pitchFamily="18" charset="0"/>
                            </a:rPr>
                            <m:t>𝑎</m:t>
                          </m:r>
                        </m:sub>
                        <m:sup>
                          <m:r>
                            <a:rPr lang="en-US" b="0" i="1" smtClean="0">
                              <a:latin typeface="Cambria Math" panose="02040503050406030204" pitchFamily="18" charset="0"/>
                            </a:rPr>
                            <m:t>′</m:t>
                          </m:r>
                        </m:sup>
                      </m:sSubSup>
                      <m:r>
                        <a:rPr lang="en-US" i="1">
                          <a:latin typeface="Cambria Math" panose="02040503050406030204" pitchFamily="18" charset="0"/>
                        </a:rPr>
                        <m:t>= </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i="1">
                                  <a:latin typeface="Cambria Math" panose="02040503050406030204" pitchFamily="18" charset="0"/>
                                </a:rPr>
                                <m:t>1      </m:t>
                              </m:r>
                              <m:r>
                                <m:rPr>
                                  <m:nor/>
                                </m:rPr>
                                <a:rPr lang="en-US">
                                  <a:latin typeface="Cambria Math" panose="02040503050406030204" pitchFamily="18" charset="0"/>
                                </a:rPr>
                                <m:t> </m:t>
                              </m:r>
                              <m:r>
                                <m:rPr>
                                  <m:nor/>
                                </m:rPr>
                                <a:rPr lang="en-US">
                                  <a:latin typeface="Cambria Math" panose="02040503050406030204" pitchFamily="18" charset="0"/>
                                </a:rPr>
                                <m:t>if</m:t>
                              </m:r>
                              <m:r>
                                <a:rPr lang="en-US" i="1">
                                  <a:latin typeface="Cambria Math" panose="02040503050406030204" pitchFamily="18" charset="0"/>
                                </a:rPr>
                                <m:t> </m:t>
                              </m:r>
                              <m:r>
                                <a:rPr lang="en-US" i="1">
                                  <a:solidFill>
                                    <a:srgbClr val="FF0000"/>
                                  </a:solidFill>
                                  <a:latin typeface="Cambria Math" panose="02040503050406030204" pitchFamily="18" charset="0"/>
                                </a:rPr>
                                <m:t>𝜋</m:t>
                              </m:r>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𝑥</m:t>
                                  </m:r>
                                </m:e>
                              </m:d>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𝑎</m:t>
                              </m:r>
                            </m:e>
                            <m:e>
                              <m:r>
                                <a:rPr lang="en-US" i="1">
                                  <a:latin typeface="Cambria Math" panose="02040503050406030204" pitchFamily="18" charset="0"/>
                                </a:rPr>
                                <m:t>0 </m:t>
                              </m:r>
                              <m:r>
                                <m:rPr>
                                  <m:nor/>
                                </m:rPr>
                                <a:rPr lang="en-US">
                                  <a:latin typeface="Cambria Math" panose="02040503050406030204" pitchFamily="18" charset="0"/>
                                </a:rPr>
                                <m:t>      </m:t>
                              </m:r>
                              <m:r>
                                <m:rPr>
                                  <m:nor/>
                                </m:rPr>
                                <a:rPr lang="en-US" b="0" i="0" smtClean="0">
                                  <a:latin typeface="Cambria Math" panose="02040503050406030204" pitchFamily="18" charset="0"/>
                                </a:rPr>
                                <m:t>otherwise</m:t>
                              </m:r>
                              <m:r>
                                <m:rPr>
                                  <m:nor/>
                                </m:rPr>
                                <a:rPr lang="en-US" i="1" dirty="0">
                                  <a:latin typeface="Cambria Math" panose="02040503050406030204" pitchFamily="18" charset="0"/>
                                </a:rPr>
                                <m:t> </m:t>
                              </m:r>
                            </m:e>
                          </m:eqArr>
                        </m:e>
                      </m:d>
                    </m:oMath>
                  </m:oMathPara>
                </a14:m>
                <a:endParaRPr lang="en-US" dirty="0"/>
              </a:p>
              <a:p>
                <a:pPr marL="0" indent="0" algn="ctr">
                  <a:buNone/>
                </a:pPr>
                <a:r>
                  <a:rPr lang="en-US" b="1" dirty="0">
                    <a:solidFill>
                      <a:schemeClr val="tx1"/>
                    </a:solidFill>
                  </a:rPr>
                  <a:t>with importance weight</a:t>
                </a:r>
                <a:r>
                  <a:rPr lang="en-US" b="1" dirty="0"/>
                  <a:t> </a:t>
                </a:r>
                <a14:m>
                  <m:oMath xmlns:m="http://schemas.openxmlformats.org/officeDocument/2006/math">
                    <m:f>
                      <m:fPr>
                        <m:ctrlPr>
                          <a:rPr lang="en-US" b="1" i="1">
                            <a:latin typeface="Cambria Math" panose="02040503050406030204" pitchFamily="18" charset="0"/>
                          </a:rPr>
                        </m:ctrlPr>
                      </m:fPr>
                      <m:num>
                        <m:r>
                          <a:rPr lang="en-US" b="1" i="1">
                            <a:latin typeface="Cambria Math" panose="02040503050406030204" pitchFamily="18" charset="0"/>
                          </a:rPr>
                          <m:t>𝒓</m:t>
                        </m:r>
                      </m:num>
                      <m:den>
                        <m:r>
                          <a:rPr lang="en-US" b="1" i="1">
                            <a:latin typeface="Cambria Math" panose="02040503050406030204" pitchFamily="18" charset="0"/>
                          </a:rPr>
                          <m:t>𝒑</m:t>
                        </m:r>
                      </m:den>
                    </m:f>
                  </m:oMath>
                </a14:m>
                <a:endParaRPr lang="en-US" b="1" dirty="0"/>
              </a:p>
              <a:p>
                <a:pPr marL="0" indent="0" algn="ctr">
                  <a:buNone/>
                </a:pPr>
                <a:r>
                  <a:rPr lang="en-US" b="1" dirty="0">
                    <a:solidFill>
                      <a:srgbClr val="00B050"/>
                    </a:solidFill>
                  </a:rPr>
                  <a:t>Importance weighted multiclass classification!</a:t>
                </a:r>
              </a:p>
              <a:p>
                <a:pPr marL="0" indent="0">
                  <a:buNone/>
                </a:pPr>
                <a:endParaRPr lang="en-US" dirty="0"/>
              </a:p>
            </p:txBody>
          </p:sp>
        </mc:Choice>
        <mc:Fallback xmlns="">
          <p:sp>
            <p:nvSpPr>
              <p:cNvPr id="2" name="Text Placeholder 1"/>
              <p:cNvSpPr>
                <a:spLocks noGrp="1" noRot="1" noChangeAspect="1" noMove="1" noResize="1" noEditPoints="1" noAdjustHandles="1" noChangeArrowheads="1" noChangeShapeType="1" noTextEdit="1"/>
              </p:cNvSpPr>
              <p:nvPr>
                <p:ph type="body" sz="quarter" idx="10"/>
              </p:nvPr>
            </p:nvSpPr>
            <p:spPr>
              <a:xfrm>
                <a:off x="11854" y="1058862"/>
                <a:ext cx="12436475" cy="6346481"/>
              </a:xfrm>
              <a:blipFill>
                <a:blip r:embed="rId2"/>
                <a:stretch>
                  <a:fillRect l="-1078" t="-1633"/>
                </a:stretch>
              </a:blipFill>
            </p:spPr>
            <p:txBody>
              <a:bodyPr/>
              <a:lstStyle/>
              <a:p>
                <a:r>
                  <a:rPr lang="en-US">
                    <a:noFill/>
                  </a:rPr>
                  <a:t> </a:t>
                </a:r>
              </a:p>
            </p:txBody>
          </p:sp>
        </mc:Fallback>
      </mc:AlternateContent>
      <p:sp>
        <p:nvSpPr>
          <p:cNvPr id="3" name="Title 2"/>
          <p:cNvSpPr>
            <a:spLocks noGrp="1"/>
          </p:cNvSpPr>
          <p:nvPr>
            <p:ph type="title"/>
          </p:nvPr>
        </p:nvSpPr>
        <p:spPr>
          <a:xfrm>
            <a:off x="0" y="0"/>
            <a:ext cx="11933237" cy="762786"/>
          </a:xfrm>
        </p:spPr>
        <p:txBody>
          <a:bodyPr/>
          <a:lstStyle/>
          <a:p>
            <a:r>
              <a:rPr lang="en-US" sz="6600" dirty="0"/>
              <a:t>Learning from Exploration</a:t>
            </a:r>
          </a:p>
        </p:txBody>
      </p:sp>
    </p:spTree>
    <p:extLst>
      <p:ext uri="{BB962C8B-B14F-4D97-AF65-F5344CB8AC3E}">
        <p14:creationId xmlns:p14="http://schemas.microsoft.com/office/powerpoint/2010/main" val="17495217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8261C-71CF-49E6-947E-4645D1A9FC8B}"/>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609B0BCE-24B5-4013-AA10-5A32BA1F59EB}"/>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6058F687-C6E2-4099-B46B-64256BC43398}"/>
              </a:ext>
            </a:extLst>
          </p:cNvPr>
          <p:cNvPicPr>
            <a:picLocks noChangeAspect="1"/>
          </p:cNvPicPr>
          <p:nvPr/>
        </p:nvPicPr>
        <p:blipFill>
          <a:blip r:embed="rId2"/>
          <a:stretch>
            <a:fillRect/>
          </a:stretch>
        </p:blipFill>
        <p:spPr>
          <a:xfrm>
            <a:off x="881" y="-1"/>
            <a:ext cx="12434711" cy="6994525"/>
          </a:xfrm>
          <a:prstGeom prst="rect">
            <a:avLst/>
          </a:prstGeom>
        </p:spPr>
      </p:pic>
    </p:spTree>
    <p:extLst>
      <p:ext uri="{BB962C8B-B14F-4D97-AF65-F5344CB8AC3E}">
        <p14:creationId xmlns:p14="http://schemas.microsoft.com/office/powerpoint/2010/main" val="15674836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E4583-7015-4269-B348-8F4405B22969}"/>
              </a:ext>
            </a:extLst>
          </p:cNvPr>
          <p:cNvSpPr>
            <a:spLocks noGrp="1"/>
          </p:cNvSpPr>
          <p:nvPr>
            <p:ph type="title"/>
          </p:nvPr>
        </p:nvSpPr>
        <p:spPr>
          <a:xfrm>
            <a:off x="-182563" y="-9331"/>
            <a:ext cx="13106400" cy="917575"/>
          </a:xfrm>
        </p:spPr>
        <p:txBody>
          <a:bodyPr/>
          <a:lstStyle/>
          <a:p>
            <a:r>
              <a:rPr lang="en-US" sz="6600" dirty="0"/>
              <a:t>Better Learning from Exploration</a:t>
            </a:r>
          </a:p>
        </p:txBody>
      </p:sp>
      <p:sp>
        <p:nvSpPr>
          <p:cNvPr id="3" name="Text Placeholder 2">
            <a:extLst>
              <a:ext uri="{FF2B5EF4-FFF2-40B4-BE49-F238E27FC236}">
                <a16:creationId xmlns:a16="http://schemas.microsoft.com/office/drawing/2014/main" id="{A837BC2F-A585-42DF-A97A-9A26C59A5C56}"/>
              </a:ext>
            </a:extLst>
          </p:cNvPr>
          <p:cNvSpPr>
            <a:spLocks noGrp="1"/>
          </p:cNvSpPr>
          <p:nvPr>
            <p:ph type="body" sz="quarter" idx="10"/>
          </p:nvPr>
        </p:nvSpPr>
        <p:spPr>
          <a:xfrm>
            <a:off x="274702" y="1211287"/>
            <a:ext cx="11888787" cy="5558445"/>
          </a:xfrm>
        </p:spPr>
        <p:txBody>
          <a:bodyPr/>
          <a:lstStyle/>
          <a:p>
            <a:pPr marL="0" indent="0">
              <a:buNone/>
            </a:pPr>
            <a:r>
              <a:rPr lang="en-US" b="1" dirty="0"/>
              <a:t>Policy Gradient</a:t>
            </a:r>
            <a:r>
              <a:rPr lang="en-US" dirty="0"/>
              <a:t>: [W ‘92]</a:t>
            </a:r>
          </a:p>
          <a:p>
            <a:pPr marL="0" indent="0">
              <a:buNone/>
            </a:pPr>
            <a:endParaRPr lang="en-US" b="1" dirty="0"/>
          </a:p>
          <a:p>
            <a:pPr marL="0" indent="0">
              <a:buNone/>
            </a:pPr>
            <a:r>
              <a:rPr lang="en-US" b="1" dirty="0"/>
              <a:t>Offset Tree</a:t>
            </a:r>
            <a:r>
              <a:rPr lang="en-US" dirty="0"/>
              <a:t>: [B</a:t>
            </a:r>
            <a:r>
              <a:rPr lang="en-US" dirty="0">
                <a:solidFill>
                  <a:srgbClr val="FF0000"/>
                </a:solidFill>
              </a:rPr>
              <a:t>L</a:t>
            </a:r>
            <a:r>
              <a:rPr lang="en-US" dirty="0"/>
              <a:t> ’09]</a:t>
            </a:r>
          </a:p>
          <a:p>
            <a:pPr marL="0" indent="0">
              <a:buNone/>
            </a:pPr>
            <a:endParaRPr lang="en-US" dirty="0"/>
          </a:p>
          <a:p>
            <a:pPr marL="0" indent="0">
              <a:buNone/>
            </a:pPr>
            <a:r>
              <a:rPr lang="en-US" b="1" dirty="0"/>
              <a:t>Double Robust for learning</a:t>
            </a:r>
            <a:r>
              <a:rPr lang="en-US" dirty="0"/>
              <a:t>: [D</a:t>
            </a:r>
            <a:r>
              <a:rPr lang="en-US" dirty="0">
                <a:solidFill>
                  <a:srgbClr val="FF0000"/>
                </a:solidFill>
              </a:rPr>
              <a:t>L</a:t>
            </a:r>
            <a:r>
              <a:rPr lang="en-US" dirty="0"/>
              <a:t>L ‘11]</a:t>
            </a:r>
          </a:p>
          <a:p>
            <a:pPr marL="0" indent="0">
              <a:buNone/>
            </a:pPr>
            <a:endParaRPr lang="en-US" dirty="0"/>
          </a:p>
          <a:p>
            <a:pPr marL="0" indent="0">
              <a:buNone/>
            </a:pPr>
            <a:r>
              <a:rPr lang="en-US" b="1" dirty="0"/>
              <a:t>Multitask Regression</a:t>
            </a:r>
            <a:r>
              <a:rPr lang="en-US" dirty="0"/>
              <a:t>: [BA</a:t>
            </a:r>
            <a:r>
              <a:rPr lang="en-US" dirty="0">
                <a:solidFill>
                  <a:srgbClr val="FF0000"/>
                </a:solidFill>
              </a:rPr>
              <a:t>L</a:t>
            </a:r>
            <a:r>
              <a:rPr lang="en-US" dirty="0"/>
              <a:t> ‘18]</a:t>
            </a:r>
          </a:p>
          <a:p>
            <a:pPr marL="0" indent="0">
              <a:buNone/>
            </a:pPr>
            <a:endParaRPr lang="en-US" dirty="0"/>
          </a:p>
          <a:p>
            <a:pPr marL="0" indent="0">
              <a:buNone/>
            </a:pPr>
            <a:r>
              <a:rPr lang="en-US" dirty="0"/>
              <a:t>Weighted IPS for learning: [SJ ‘15]</a:t>
            </a:r>
          </a:p>
        </p:txBody>
      </p:sp>
    </p:spTree>
    <p:extLst>
      <p:ext uri="{BB962C8B-B14F-4D97-AF65-F5344CB8AC3E}">
        <p14:creationId xmlns:p14="http://schemas.microsoft.com/office/powerpoint/2010/main" val="3859096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268FB-0181-421D-96CD-EBC1E9B0D30B}"/>
              </a:ext>
            </a:extLst>
          </p:cNvPr>
          <p:cNvSpPr>
            <a:spLocks noGrp="1"/>
          </p:cNvSpPr>
          <p:nvPr>
            <p:ph type="title"/>
          </p:nvPr>
        </p:nvSpPr>
        <p:spPr>
          <a:xfrm>
            <a:off x="0" y="63852"/>
            <a:ext cx="11889564" cy="917575"/>
          </a:xfrm>
        </p:spPr>
        <p:txBody>
          <a:bodyPr/>
          <a:lstStyle/>
          <a:p>
            <a:r>
              <a:rPr lang="en-US" sz="6600" dirty="0"/>
              <a:t>Evaluating Online Learning</a:t>
            </a:r>
          </a:p>
        </p:txBody>
      </p:sp>
      <p:sp>
        <p:nvSpPr>
          <p:cNvPr id="3" name="Text Placeholder 2">
            <a:extLst>
              <a:ext uri="{FF2B5EF4-FFF2-40B4-BE49-F238E27FC236}">
                <a16:creationId xmlns:a16="http://schemas.microsoft.com/office/drawing/2014/main" id="{8F33724E-0028-4D82-B89D-63BE6163EEAB}"/>
              </a:ext>
            </a:extLst>
          </p:cNvPr>
          <p:cNvSpPr>
            <a:spLocks noGrp="1"/>
          </p:cNvSpPr>
          <p:nvPr>
            <p:ph type="body" sz="quarter" idx="10"/>
          </p:nvPr>
        </p:nvSpPr>
        <p:spPr>
          <a:xfrm>
            <a:off x="274702" y="1211287"/>
            <a:ext cx="11888787" cy="1181862"/>
          </a:xfrm>
        </p:spPr>
        <p:txBody>
          <a:bodyPr/>
          <a:lstStyle/>
          <a:p>
            <a:pPr marL="0" indent="0">
              <a:buNone/>
            </a:pPr>
            <a:r>
              <a:rPr lang="en-US" dirty="0"/>
              <a:t>Problem: How do you evaluate an online learning algorithm </a:t>
            </a:r>
            <a:r>
              <a:rPr lang="en-US" b="1" dirty="0">
                <a:solidFill>
                  <a:srgbClr val="FF0000"/>
                </a:solidFill>
              </a:rPr>
              <a:t>Offline</a:t>
            </a:r>
            <a:r>
              <a:rPr lang="en-US" dirty="0"/>
              <a:t>?</a:t>
            </a:r>
          </a:p>
        </p:txBody>
      </p:sp>
      <p:sp>
        <p:nvSpPr>
          <p:cNvPr id="5" name="Text Placeholder 2">
            <a:extLst>
              <a:ext uri="{FF2B5EF4-FFF2-40B4-BE49-F238E27FC236}">
                <a16:creationId xmlns:a16="http://schemas.microsoft.com/office/drawing/2014/main" id="{AC3487AC-C415-45CF-9B4D-067ECC50112E}"/>
              </a:ext>
            </a:extLst>
          </p:cNvPr>
          <p:cNvSpPr txBox="1">
            <a:spLocks/>
          </p:cNvSpPr>
          <p:nvPr/>
        </p:nvSpPr>
        <p:spPr>
          <a:xfrm>
            <a:off x="273900" y="2430478"/>
            <a:ext cx="11888787" cy="683264"/>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t>Answer: Use Progressive Validation [BK</a:t>
            </a:r>
            <a:r>
              <a:rPr lang="en-US" dirty="0">
                <a:solidFill>
                  <a:srgbClr val="FF0000"/>
                </a:solidFill>
              </a:rPr>
              <a:t>L</a:t>
            </a:r>
            <a:r>
              <a:rPr lang="en-US" dirty="0"/>
              <a:t> ’99, CCG ‘04]</a:t>
            </a:r>
          </a:p>
        </p:txBody>
      </p:sp>
      <p:sp>
        <p:nvSpPr>
          <p:cNvPr id="6" name="Rectangle 5">
            <a:extLst>
              <a:ext uri="{FF2B5EF4-FFF2-40B4-BE49-F238E27FC236}">
                <a16:creationId xmlns:a16="http://schemas.microsoft.com/office/drawing/2014/main" id="{B53ABA2C-B02C-487C-B7AC-D8E727E56C65}"/>
              </a:ext>
            </a:extLst>
          </p:cNvPr>
          <p:cNvSpPr/>
          <p:nvPr/>
        </p:nvSpPr>
        <p:spPr bwMode="auto">
          <a:xfrm>
            <a:off x="1570037" y="3573462"/>
            <a:ext cx="304800" cy="914400"/>
          </a:xfrm>
          <a:prstGeom prst="rect">
            <a:avLst/>
          </a:prstGeom>
          <a:solidFill>
            <a:srgbClr val="00B05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D9015C95-E8DC-4859-A2B2-ADE720495FEF}"/>
              </a:ext>
            </a:extLst>
          </p:cNvPr>
          <p:cNvSpPr/>
          <p:nvPr/>
        </p:nvSpPr>
        <p:spPr bwMode="auto">
          <a:xfrm>
            <a:off x="1879310" y="3573462"/>
            <a:ext cx="304800" cy="914400"/>
          </a:xfrm>
          <a:prstGeom prst="rect">
            <a:avLst/>
          </a:prstGeom>
          <a:solidFill>
            <a:srgbClr val="00B05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62CA148D-FA49-4111-8D15-FD1EB5367B1F}"/>
              </a:ext>
            </a:extLst>
          </p:cNvPr>
          <p:cNvSpPr/>
          <p:nvPr/>
        </p:nvSpPr>
        <p:spPr bwMode="auto">
          <a:xfrm>
            <a:off x="2179637" y="3573462"/>
            <a:ext cx="304800" cy="914400"/>
          </a:xfrm>
          <a:prstGeom prst="rect">
            <a:avLst/>
          </a:prstGeom>
          <a:solidFill>
            <a:srgbClr val="00B05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6AB6725F-62ED-4722-A7F4-0F37F343A881}"/>
              </a:ext>
            </a:extLst>
          </p:cNvPr>
          <p:cNvSpPr/>
          <p:nvPr/>
        </p:nvSpPr>
        <p:spPr bwMode="auto">
          <a:xfrm>
            <a:off x="2488910" y="3573462"/>
            <a:ext cx="304800" cy="914400"/>
          </a:xfrm>
          <a:prstGeom prst="rect">
            <a:avLst/>
          </a:prstGeom>
          <a:solidFill>
            <a:srgbClr val="00B05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87DEC50D-5817-4534-BEC0-BAB57C9FDF10}"/>
              </a:ext>
            </a:extLst>
          </p:cNvPr>
          <p:cNvSpPr/>
          <p:nvPr/>
        </p:nvSpPr>
        <p:spPr bwMode="auto">
          <a:xfrm>
            <a:off x="2795874" y="3573462"/>
            <a:ext cx="304800" cy="914400"/>
          </a:xfrm>
          <a:prstGeom prst="rect">
            <a:avLst/>
          </a:prstGeom>
          <a:solidFill>
            <a:srgbClr val="00B05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25A2E983-77B8-48EB-AC5B-9E812B056374}"/>
              </a:ext>
            </a:extLst>
          </p:cNvPr>
          <p:cNvSpPr/>
          <p:nvPr/>
        </p:nvSpPr>
        <p:spPr bwMode="auto">
          <a:xfrm>
            <a:off x="3105147" y="3573462"/>
            <a:ext cx="304800" cy="914400"/>
          </a:xfrm>
          <a:prstGeom prst="rect">
            <a:avLst/>
          </a:prstGeom>
          <a:solidFill>
            <a:srgbClr val="00B05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18D6D0FB-8402-4DDF-8B22-099DD358E93F}"/>
              </a:ext>
            </a:extLst>
          </p:cNvPr>
          <p:cNvSpPr/>
          <p:nvPr/>
        </p:nvSpPr>
        <p:spPr bwMode="auto">
          <a:xfrm>
            <a:off x="3405474" y="3573462"/>
            <a:ext cx="304800" cy="914400"/>
          </a:xfrm>
          <a:prstGeom prst="rect">
            <a:avLst/>
          </a:prstGeom>
          <a:solidFill>
            <a:srgbClr val="00B05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7914BC89-6090-4475-BD3B-F92E61B8D8F5}"/>
              </a:ext>
            </a:extLst>
          </p:cNvPr>
          <p:cNvSpPr/>
          <p:nvPr/>
        </p:nvSpPr>
        <p:spPr bwMode="auto">
          <a:xfrm>
            <a:off x="3714747" y="3573462"/>
            <a:ext cx="304800" cy="914400"/>
          </a:xfrm>
          <a:prstGeom prst="rect">
            <a:avLst/>
          </a:prstGeom>
          <a:solidFill>
            <a:srgbClr val="00B05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8AD26379-4CDB-433D-9954-381336578EA1}"/>
              </a:ext>
            </a:extLst>
          </p:cNvPr>
          <p:cNvSpPr/>
          <p:nvPr/>
        </p:nvSpPr>
        <p:spPr bwMode="auto">
          <a:xfrm>
            <a:off x="4021711" y="3573462"/>
            <a:ext cx="304800" cy="914400"/>
          </a:xfrm>
          <a:prstGeom prst="rect">
            <a:avLst/>
          </a:prstGeom>
          <a:solidFill>
            <a:srgbClr val="00B05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74DE8C9D-6578-406E-93E2-4146642D41D1}"/>
              </a:ext>
            </a:extLst>
          </p:cNvPr>
          <p:cNvSpPr/>
          <p:nvPr/>
        </p:nvSpPr>
        <p:spPr bwMode="auto">
          <a:xfrm>
            <a:off x="4330984" y="3573462"/>
            <a:ext cx="304800" cy="914400"/>
          </a:xfrm>
          <a:prstGeom prst="rect">
            <a:avLst/>
          </a:prstGeom>
          <a:solidFill>
            <a:srgbClr val="00B05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A3D1DF0-3366-41A1-91A8-3C5E2459A2E9}"/>
              </a:ext>
            </a:extLst>
          </p:cNvPr>
          <p:cNvSpPr/>
          <p:nvPr/>
        </p:nvSpPr>
        <p:spPr bwMode="auto">
          <a:xfrm>
            <a:off x="4631311" y="3573462"/>
            <a:ext cx="304800" cy="914400"/>
          </a:xfrm>
          <a:prstGeom prst="rect">
            <a:avLst/>
          </a:prstGeom>
          <a:solidFill>
            <a:srgbClr val="00B05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FEA68BDA-F43B-45D2-B6D6-AF4BF7C7E99B}"/>
              </a:ext>
            </a:extLst>
          </p:cNvPr>
          <p:cNvSpPr/>
          <p:nvPr/>
        </p:nvSpPr>
        <p:spPr bwMode="auto">
          <a:xfrm>
            <a:off x="4940584" y="3573462"/>
            <a:ext cx="304800" cy="914400"/>
          </a:xfrm>
          <a:prstGeom prst="rect">
            <a:avLst/>
          </a:prstGeom>
          <a:solidFill>
            <a:srgbClr val="00B05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B209D711-F859-4C69-A253-F34B24CAB9FD}"/>
              </a:ext>
            </a:extLst>
          </p:cNvPr>
          <p:cNvSpPr/>
          <p:nvPr/>
        </p:nvSpPr>
        <p:spPr bwMode="auto">
          <a:xfrm>
            <a:off x="5247548" y="3573462"/>
            <a:ext cx="304800" cy="914400"/>
          </a:xfrm>
          <a:prstGeom prst="rect">
            <a:avLst/>
          </a:prstGeom>
          <a:solidFill>
            <a:srgbClr val="00B05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5E6DFFEF-1240-48FA-97A6-D8921C9DE095}"/>
              </a:ext>
            </a:extLst>
          </p:cNvPr>
          <p:cNvSpPr/>
          <p:nvPr/>
        </p:nvSpPr>
        <p:spPr bwMode="auto">
          <a:xfrm>
            <a:off x="5556821" y="3573462"/>
            <a:ext cx="304800" cy="914400"/>
          </a:xfrm>
          <a:prstGeom prst="rect">
            <a:avLst/>
          </a:prstGeom>
          <a:solidFill>
            <a:srgbClr val="00B05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94A60779-E673-4902-AB78-2168729C8ACD}"/>
              </a:ext>
            </a:extLst>
          </p:cNvPr>
          <p:cNvSpPr/>
          <p:nvPr/>
        </p:nvSpPr>
        <p:spPr bwMode="auto">
          <a:xfrm>
            <a:off x="5857148" y="3573462"/>
            <a:ext cx="304800" cy="914400"/>
          </a:xfrm>
          <a:prstGeom prst="rect">
            <a:avLst/>
          </a:prstGeom>
          <a:solidFill>
            <a:srgbClr val="00B05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5412DDE1-5868-489F-97B5-66289B1B61E5}"/>
              </a:ext>
            </a:extLst>
          </p:cNvPr>
          <p:cNvSpPr/>
          <p:nvPr/>
        </p:nvSpPr>
        <p:spPr bwMode="auto">
          <a:xfrm>
            <a:off x="6166421" y="3573462"/>
            <a:ext cx="304800" cy="914400"/>
          </a:xfrm>
          <a:prstGeom prst="rect">
            <a:avLst/>
          </a:prstGeom>
          <a:solidFill>
            <a:srgbClr val="00B05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BDA8DEBD-E17D-408A-9A83-00AE4696AF4E}"/>
              </a:ext>
            </a:extLst>
          </p:cNvPr>
          <p:cNvSpPr/>
          <p:nvPr/>
        </p:nvSpPr>
        <p:spPr bwMode="auto">
          <a:xfrm>
            <a:off x="1574510" y="3573462"/>
            <a:ext cx="304800" cy="914400"/>
          </a:xfrm>
          <a:prstGeom prst="rect">
            <a:avLst/>
          </a:prstGeom>
          <a:solidFill>
            <a:srgbClr val="FF000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82CB2E11-AB0B-4457-8B79-276E10345BBE}"/>
              </a:ext>
            </a:extLst>
          </p:cNvPr>
          <p:cNvSpPr/>
          <p:nvPr/>
        </p:nvSpPr>
        <p:spPr bwMode="auto">
          <a:xfrm>
            <a:off x="1874837" y="3573462"/>
            <a:ext cx="304800" cy="914400"/>
          </a:xfrm>
          <a:prstGeom prst="rect">
            <a:avLst/>
          </a:prstGeom>
          <a:solidFill>
            <a:srgbClr val="FF000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274E8ACB-8FCC-487E-9CD7-03EE45A1F106}"/>
              </a:ext>
            </a:extLst>
          </p:cNvPr>
          <p:cNvSpPr/>
          <p:nvPr/>
        </p:nvSpPr>
        <p:spPr bwMode="auto">
          <a:xfrm>
            <a:off x="2179637" y="3573462"/>
            <a:ext cx="304800" cy="914400"/>
          </a:xfrm>
          <a:prstGeom prst="rect">
            <a:avLst/>
          </a:prstGeom>
          <a:solidFill>
            <a:srgbClr val="FF000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9A041CA8-441E-402F-93D3-162BAEBBA9DE}"/>
              </a:ext>
            </a:extLst>
          </p:cNvPr>
          <p:cNvSpPr/>
          <p:nvPr/>
        </p:nvSpPr>
        <p:spPr bwMode="auto">
          <a:xfrm>
            <a:off x="2488910" y="3573462"/>
            <a:ext cx="304800" cy="914400"/>
          </a:xfrm>
          <a:prstGeom prst="rect">
            <a:avLst/>
          </a:prstGeom>
          <a:solidFill>
            <a:srgbClr val="FF000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C44B5387-76D7-4A0C-A590-77BAFBA0D671}"/>
              </a:ext>
            </a:extLst>
          </p:cNvPr>
          <p:cNvSpPr/>
          <p:nvPr/>
        </p:nvSpPr>
        <p:spPr bwMode="auto">
          <a:xfrm>
            <a:off x="2798183" y="3573462"/>
            <a:ext cx="304800" cy="914400"/>
          </a:xfrm>
          <a:prstGeom prst="rect">
            <a:avLst/>
          </a:prstGeom>
          <a:solidFill>
            <a:srgbClr val="FF000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01DF8110-47CA-4143-85D4-E0A60655E794}"/>
              </a:ext>
            </a:extLst>
          </p:cNvPr>
          <p:cNvSpPr/>
          <p:nvPr/>
        </p:nvSpPr>
        <p:spPr bwMode="auto">
          <a:xfrm>
            <a:off x="3107456" y="3573462"/>
            <a:ext cx="304800" cy="914400"/>
          </a:xfrm>
          <a:prstGeom prst="rect">
            <a:avLst/>
          </a:prstGeom>
          <a:solidFill>
            <a:srgbClr val="FF000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AD95195D-502F-4B5F-80C9-BAC94D52892E}"/>
              </a:ext>
            </a:extLst>
          </p:cNvPr>
          <p:cNvSpPr/>
          <p:nvPr/>
        </p:nvSpPr>
        <p:spPr bwMode="auto">
          <a:xfrm>
            <a:off x="3412256" y="3573462"/>
            <a:ext cx="304800" cy="914400"/>
          </a:xfrm>
          <a:prstGeom prst="rect">
            <a:avLst/>
          </a:prstGeom>
          <a:solidFill>
            <a:srgbClr val="FF000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4BB077F8-4BEB-41BF-8601-4817C2918E00}"/>
              </a:ext>
            </a:extLst>
          </p:cNvPr>
          <p:cNvSpPr/>
          <p:nvPr/>
        </p:nvSpPr>
        <p:spPr bwMode="auto">
          <a:xfrm>
            <a:off x="3721529" y="3573462"/>
            <a:ext cx="304800" cy="914400"/>
          </a:xfrm>
          <a:prstGeom prst="rect">
            <a:avLst/>
          </a:prstGeom>
          <a:solidFill>
            <a:srgbClr val="FF000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DFCF1F52-2FF1-4D7C-9AEF-B15485CAB7B7}"/>
              </a:ext>
            </a:extLst>
          </p:cNvPr>
          <p:cNvSpPr/>
          <p:nvPr/>
        </p:nvSpPr>
        <p:spPr bwMode="auto">
          <a:xfrm>
            <a:off x="4008437" y="3573462"/>
            <a:ext cx="304800" cy="914400"/>
          </a:xfrm>
          <a:prstGeom prst="rect">
            <a:avLst/>
          </a:prstGeom>
          <a:solidFill>
            <a:srgbClr val="FF000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4430D842-3D53-4FE8-9878-74F69AD76EB2}"/>
              </a:ext>
            </a:extLst>
          </p:cNvPr>
          <p:cNvSpPr/>
          <p:nvPr/>
        </p:nvSpPr>
        <p:spPr bwMode="auto">
          <a:xfrm>
            <a:off x="4317710" y="3573462"/>
            <a:ext cx="304800" cy="914400"/>
          </a:xfrm>
          <a:prstGeom prst="rect">
            <a:avLst/>
          </a:prstGeom>
          <a:solidFill>
            <a:srgbClr val="FF000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03BB7B3F-C79B-45B1-A579-B65DB69F44C0}"/>
              </a:ext>
            </a:extLst>
          </p:cNvPr>
          <p:cNvSpPr/>
          <p:nvPr/>
        </p:nvSpPr>
        <p:spPr bwMode="auto">
          <a:xfrm>
            <a:off x="4622510" y="3573462"/>
            <a:ext cx="304800" cy="914400"/>
          </a:xfrm>
          <a:prstGeom prst="rect">
            <a:avLst/>
          </a:prstGeom>
          <a:solidFill>
            <a:srgbClr val="FF000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182686EA-05D2-496C-A3B1-D3D67782333E}"/>
              </a:ext>
            </a:extLst>
          </p:cNvPr>
          <p:cNvSpPr/>
          <p:nvPr/>
        </p:nvSpPr>
        <p:spPr bwMode="auto">
          <a:xfrm>
            <a:off x="4931783" y="3573462"/>
            <a:ext cx="304800" cy="914400"/>
          </a:xfrm>
          <a:prstGeom prst="rect">
            <a:avLst/>
          </a:prstGeom>
          <a:solidFill>
            <a:srgbClr val="FF000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6E24103A-9F5E-40C0-916B-EF96F1A7CA8B}"/>
              </a:ext>
            </a:extLst>
          </p:cNvPr>
          <p:cNvSpPr/>
          <p:nvPr/>
        </p:nvSpPr>
        <p:spPr bwMode="auto">
          <a:xfrm>
            <a:off x="5227637" y="3573462"/>
            <a:ext cx="304800" cy="914400"/>
          </a:xfrm>
          <a:prstGeom prst="rect">
            <a:avLst/>
          </a:prstGeom>
          <a:solidFill>
            <a:srgbClr val="FF000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E0A9D8A7-2902-45A3-A739-9EBA79A5E80B}"/>
              </a:ext>
            </a:extLst>
          </p:cNvPr>
          <p:cNvSpPr/>
          <p:nvPr/>
        </p:nvSpPr>
        <p:spPr bwMode="auto">
          <a:xfrm>
            <a:off x="5536910" y="3573462"/>
            <a:ext cx="304800" cy="914400"/>
          </a:xfrm>
          <a:prstGeom prst="rect">
            <a:avLst/>
          </a:prstGeom>
          <a:solidFill>
            <a:srgbClr val="FF000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320734D7-4583-4B8F-8731-C14190F50438}"/>
              </a:ext>
            </a:extLst>
          </p:cNvPr>
          <p:cNvSpPr/>
          <p:nvPr/>
        </p:nvSpPr>
        <p:spPr bwMode="auto">
          <a:xfrm>
            <a:off x="5841710" y="3573462"/>
            <a:ext cx="304800" cy="914400"/>
          </a:xfrm>
          <a:prstGeom prst="rect">
            <a:avLst/>
          </a:prstGeom>
          <a:solidFill>
            <a:srgbClr val="FF000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Text Placeholder 2">
            <a:extLst>
              <a:ext uri="{FF2B5EF4-FFF2-40B4-BE49-F238E27FC236}">
                <a16:creationId xmlns:a16="http://schemas.microsoft.com/office/drawing/2014/main" id="{F48A9A6C-0AC6-46AD-ADD6-52A0DB5CE0FB}"/>
              </a:ext>
            </a:extLst>
          </p:cNvPr>
          <p:cNvSpPr txBox="1">
            <a:spLocks/>
          </p:cNvSpPr>
          <p:nvPr/>
        </p:nvSpPr>
        <p:spPr>
          <a:xfrm>
            <a:off x="273899" y="4961905"/>
            <a:ext cx="11888787" cy="1902059"/>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t>Theorem: </a:t>
            </a:r>
          </a:p>
          <a:p>
            <a:pPr marL="0" indent="0">
              <a:buFont typeface="Wingdings" panose="05000000000000000000" pitchFamily="2" charset="2"/>
              <a:buNone/>
            </a:pPr>
            <a:r>
              <a:rPr lang="en-US" dirty="0"/>
              <a:t>  1) Expected PV value = Uniform expected policy value.</a:t>
            </a:r>
          </a:p>
          <a:p>
            <a:pPr marL="0" indent="0">
              <a:buFont typeface="Wingdings" panose="05000000000000000000" pitchFamily="2" charset="2"/>
              <a:buNone/>
            </a:pPr>
            <a:r>
              <a:rPr lang="en-US" dirty="0"/>
              <a:t>  2) Trust like a </a:t>
            </a:r>
            <a:r>
              <a:rPr lang="en-US" b="1" dirty="0">
                <a:solidFill>
                  <a:srgbClr val="00B050"/>
                </a:solidFill>
              </a:rPr>
              <a:t>test</a:t>
            </a:r>
            <a:r>
              <a:rPr lang="en-US" dirty="0">
                <a:solidFill>
                  <a:srgbClr val="00B050"/>
                </a:solidFill>
              </a:rPr>
              <a:t> set error</a:t>
            </a:r>
            <a:r>
              <a:rPr lang="en-US" dirty="0">
                <a:solidFill>
                  <a:schemeClr val="tx1"/>
                </a:solidFill>
              </a:rPr>
              <a:t>.</a:t>
            </a:r>
          </a:p>
        </p:txBody>
      </p:sp>
    </p:spTree>
    <p:extLst>
      <p:ext uri="{BB962C8B-B14F-4D97-AF65-F5344CB8AC3E}">
        <p14:creationId xmlns:p14="http://schemas.microsoft.com/office/powerpoint/2010/main" val="442600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1000"/>
                                  </p:stCondLst>
                                  <p:childTnLst>
                                    <p:set>
                                      <p:cBhvr>
                                        <p:cTn id="28" dur="1" fill="hold">
                                          <p:stCondLst>
                                            <p:cond delay="0"/>
                                          </p:stCondLst>
                                        </p:cTn>
                                        <p:tgtEl>
                                          <p:spTgt spid="18"/>
                                        </p:tgtEl>
                                        <p:attrNameLst>
                                          <p:attrName>style.visibility</p:attrName>
                                        </p:attrNameLst>
                                      </p:cBhvr>
                                      <p:to>
                                        <p:strVal val="visible"/>
                                      </p:to>
                                    </p:set>
                                  </p:childTnLst>
                                </p:cTn>
                              </p:par>
                            </p:childTnLst>
                          </p:cTn>
                        </p:par>
                        <p:par>
                          <p:cTn id="29" fill="hold">
                            <p:stCondLst>
                              <p:cond delay="1000"/>
                            </p:stCondLst>
                            <p:childTnLst>
                              <p:par>
                                <p:cTn id="30" presetID="1" presetClass="entr" presetSubtype="0" fill="hold" grpId="0" nodeType="afterEffect">
                                  <p:stCondLst>
                                    <p:cond delay="0"/>
                                  </p:stCondLst>
                                  <p:childTnLst>
                                    <p:set>
                                      <p:cBhvr>
                                        <p:cTn id="31" dur="1" fill="hold">
                                          <p:stCondLst>
                                            <p:cond delay="0"/>
                                          </p:stCondLst>
                                        </p:cTn>
                                        <p:tgtEl>
                                          <p:spTgt spid="33"/>
                                        </p:tgtEl>
                                        <p:attrNameLst>
                                          <p:attrName>style.visibility</p:attrName>
                                        </p:attrNameLst>
                                      </p:cBhvr>
                                      <p:to>
                                        <p:strVal val="visible"/>
                                      </p:to>
                                    </p:set>
                                  </p:childTnLst>
                                </p:cTn>
                              </p:par>
                              <p:par>
                                <p:cTn id="32" presetID="1" presetClass="entr" presetSubtype="0" fill="hold" grpId="0" nodeType="withEffect">
                                  <p:stCondLst>
                                    <p:cond delay="500"/>
                                  </p:stCondLst>
                                  <p:childTnLst>
                                    <p:set>
                                      <p:cBhvr>
                                        <p:cTn id="33" dur="1" fill="hold">
                                          <p:stCondLst>
                                            <p:cond delay="0"/>
                                          </p:stCondLst>
                                        </p:cTn>
                                        <p:tgtEl>
                                          <p:spTgt spid="19"/>
                                        </p:tgtEl>
                                        <p:attrNameLst>
                                          <p:attrName>style.visibility</p:attrName>
                                        </p:attrNameLst>
                                      </p:cBhvr>
                                      <p:to>
                                        <p:strVal val="visible"/>
                                      </p:to>
                                    </p:set>
                                  </p:childTnLst>
                                </p:cTn>
                              </p:par>
                            </p:childTnLst>
                          </p:cTn>
                        </p:par>
                        <p:par>
                          <p:cTn id="34" fill="hold">
                            <p:stCondLst>
                              <p:cond delay="1500"/>
                            </p:stCondLst>
                            <p:childTnLst>
                              <p:par>
                                <p:cTn id="35" presetID="1" presetClass="entr" presetSubtype="0" fill="hold" grpId="0" nodeType="after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50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50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100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100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150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1500"/>
                                  </p:stCondLst>
                                  <p:childTnLst>
                                    <p:set>
                                      <p:cBhvr>
                                        <p:cTn id="48" dur="1" fill="hold">
                                          <p:stCondLst>
                                            <p:cond delay="0"/>
                                          </p:stCondLst>
                                        </p:cTn>
                                        <p:tgtEl>
                                          <p:spTgt spid="37"/>
                                        </p:tgtEl>
                                        <p:attrNameLst>
                                          <p:attrName>style.visibility</p:attrName>
                                        </p:attrNameLst>
                                      </p:cBhvr>
                                      <p:to>
                                        <p:strVal val="visible"/>
                                      </p:to>
                                    </p:set>
                                  </p:childTnLst>
                                </p:cTn>
                              </p:par>
                            </p:childTnLst>
                          </p:cTn>
                        </p:par>
                        <p:par>
                          <p:cTn id="49" fill="hold">
                            <p:stCondLst>
                              <p:cond delay="3000"/>
                            </p:stCondLst>
                            <p:childTnLst>
                              <p:par>
                                <p:cTn id="50" presetID="1" presetClass="entr" presetSubtype="0" fill="hold" grpId="0" nodeType="afterEffect">
                                  <p:stCondLst>
                                    <p:cond delay="500"/>
                                  </p:stCondLst>
                                  <p:childTnLst>
                                    <p:set>
                                      <p:cBhvr>
                                        <p:cTn id="51" dur="1" fill="hold">
                                          <p:stCondLst>
                                            <p:cond delay="0"/>
                                          </p:stCondLst>
                                        </p:cTn>
                                        <p:tgtEl>
                                          <p:spTgt spid="23"/>
                                        </p:tgtEl>
                                        <p:attrNameLst>
                                          <p:attrName>style.visibility</p:attrName>
                                        </p:attrNameLst>
                                      </p:cBhvr>
                                      <p:to>
                                        <p:strVal val="visible"/>
                                      </p:to>
                                    </p:set>
                                  </p:childTnLst>
                                </p:cTn>
                              </p:par>
                              <p:par>
                                <p:cTn id="52" presetID="1" presetClass="entr" presetSubtype="0" fill="hold" grpId="0" nodeType="withEffect">
                                  <p:stCondLst>
                                    <p:cond delay="500"/>
                                  </p:stCondLst>
                                  <p:childTnLst>
                                    <p:set>
                                      <p:cBhvr>
                                        <p:cTn id="53" dur="1" fill="hold">
                                          <p:stCondLst>
                                            <p:cond delay="0"/>
                                          </p:stCondLst>
                                        </p:cTn>
                                        <p:tgtEl>
                                          <p:spTgt spid="38"/>
                                        </p:tgtEl>
                                        <p:attrNameLst>
                                          <p:attrName>style.visibility</p:attrName>
                                        </p:attrNameLst>
                                      </p:cBhvr>
                                      <p:to>
                                        <p:strVal val="visible"/>
                                      </p:to>
                                    </p:set>
                                  </p:childTnLst>
                                </p:cTn>
                              </p:par>
                            </p:childTnLst>
                          </p:cTn>
                        </p:par>
                        <p:par>
                          <p:cTn id="54" fill="hold">
                            <p:stCondLst>
                              <p:cond delay="3500"/>
                            </p:stCondLst>
                            <p:childTnLst>
                              <p:par>
                                <p:cTn id="55" presetID="1" presetClass="entr" presetSubtype="0" fill="hold" grpId="0" nodeType="afterEffect">
                                  <p:stCondLst>
                                    <p:cond delay="500"/>
                                  </p:stCondLst>
                                  <p:childTnLst>
                                    <p:set>
                                      <p:cBhvr>
                                        <p:cTn id="56" dur="1" fill="hold">
                                          <p:stCondLst>
                                            <p:cond delay="0"/>
                                          </p:stCondLst>
                                        </p:cTn>
                                        <p:tgtEl>
                                          <p:spTgt spid="24"/>
                                        </p:tgtEl>
                                        <p:attrNameLst>
                                          <p:attrName>style.visibility</p:attrName>
                                        </p:attrNameLst>
                                      </p:cBhvr>
                                      <p:to>
                                        <p:strVal val="visible"/>
                                      </p:to>
                                    </p:set>
                                  </p:childTnLst>
                                </p:cTn>
                              </p:par>
                              <p:par>
                                <p:cTn id="57" presetID="1" presetClass="entr" presetSubtype="0" fill="hold" grpId="0" nodeType="withEffect">
                                  <p:stCondLst>
                                    <p:cond delay="500"/>
                                  </p:stCondLst>
                                  <p:childTnLst>
                                    <p:set>
                                      <p:cBhvr>
                                        <p:cTn id="58" dur="1" fill="hold">
                                          <p:stCondLst>
                                            <p:cond delay="0"/>
                                          </p:stCondLst>
                                        </p:cTn>
                                        <p:tgtEl>
                                          <p:spTgt spid="39"/>
                                        </p:tgtEl>
                                        <p:attrNameLst>
                                          <p:attrName>style.visibility</p:attrName>
                                        </p:attrNameLst>
                                      </p:cBhvr>
                                      <p:to>
                                        <p:strVal val="visible"/>
                                      </p:to>
                                    </p:set>
                                  </p:childTnLst>
                                </p:cTn>
                              </p:par>
                            </p:childTnLst>
                          </p:cTn>
                        </p:par>
                        <p:par>
                          <p:cTn id="59" fill="hold">
                            <p:stCondLst>
                              <p:cond delay="4000"/>
                            </p:stCondLst>
                            <p:childTnLst>
                              <p:par>
                                <p:cTn id="60" presetID="1" presetClass="entr" presetSubtype="0" fill="hold" grpId="0" nodeType="afterEffect">
                                  <p:stCondLst>
                                    <p:cond delay="500"/>
                                  </p:stCondLst>
                                  <p:childTnLst>
                                    <p:set>
                                      <p:cBhvr>
                                        <p:cTn id="61" dur="1" fill="hold">
                                          <p:stCondLst>
                                            <p:cond delay="0"/>
                                          </p:stCondLst>
                                        </p:cTn>
                                        <p:tgtEl>
                                          <p:spTgt spid="25"/>
                                        </p:tgtEl>
                                        <p:attrNameLst>
                                          <p:attrName>style.visibility</p:attrName>
                                        </p:attrNameLst>
                                      </p:cBhvr>
                                      <p:to>
                                        <p:strVal val="visible"/>
                                      </p:to>
                                    </p:set>
                                  </p:childTnLst>
                                </p:cTn>
                              </p:par>
                              <p:par>
                                <p:cTn id="62" presetID="1" presetClass="entr" presetSubtype="0" fill="hold" grpId="0" nodeType="withEffect">
                                  <p:stCondLst>
                                    <p:cond delay="500"/>
                                  </p:stCondLst>
                                  <p:childTnLst>
                                    <p:set>
                                      <p:cBhvr>
                                        <p:cTn id="63" dur="1" fill="hold">
                                          <p:stCondLst>
                                            <p:cond delay="0"/>
                                          </p:stCondLst>
                                        </p:cTn>
                                        <p:tgtEl>
                                          <p:spTgt spid="40"/>
                                        </p:tgtEl>
                                        <p:attrNameLst>
                                          <p:attrName>style.visibility</p:attrName>
                                        </p:attrNameLst>
                                      </p:cBhvr>
                                      <p:to>
                                        <p:strVal val="visible"/>
                                      </p:to>
                                    </p:set>
                                  </p:childTnLst>
                                </p:cTn>
                              </p:par>
                            </p:childTnLst>
                          </p:cTn>
                        </p:par>
                        <p:par>
                          <p:cTn id="64" fill="hold">
                            <p:stCondLst>
                              <p:cond delay="4500"/>
                            </p:stCondLst>
                            <p:childTnLst>
                              <p:par>
                                <p:cTn id="65" presetID="1" presetClass="entr" presetSubtype="0" fill="hold" grpId="0" nodeType="afterEffect">
                                  <p:stCondLst>
                                    <p:cond delay="500"/>
                                  </p:stCondLst>
                                  <p:childTnLst>
                                    <p:set>
                                      <p:cBhvr>
                                        <p:cTn id="66" dur="1" fill="hold">
                                          <p:stCondLst>
                                            <p:cond delay="0"/>
                                          </p:stCondLst>
                                        </p:cTn>
                                        <p:tgtEl>
                                          <p:spTgt spid="26"/>
                                        </p:tgtEl>
                                        <p:attrNameLst>
                                          <p:attrName>style.visibility</p:attrName>
                                        </p:attrNameLst>
                                      </p:cBhvr>
                                      <p:to>
                                        <p:strVal val="visible"/>
                                      </p:to>
                                    </p:set>
                                  </p:childTnLst>
                                </p:cTn>
                              </p:par>
                              <p:par>
                                <p:cTn id="67" presetID="1" presetClass="entr" presetSubtype="0" fill="hold" grpId="0" nodeType="withEffect">
                                  <p:stCondLst>
                                    <p:cond delay="500"/>
                                  </p:stCondLst>
                                  <p:childTnLst>
                                    <p:set>
                                      <p:cBhvr>
                                        <p:cTn id="68" dur="1" fill="hold">
                                          <p:stCondLst>
                                            <p:cond delay="0"/>
                                          </p:stCondLst>
                                        </p:cTn>
                                        <p:tgtEl>
                                          <p:spTgt spid="41"/>
                                        </p:tgtEl>
                                        <p:attrNameLst>
                                          <p:attrName>style.visibility</p:attrName>
                                        </p:attrNameLst>
                                      </p:cBhvr>
                                      <p:to>
                                        <p:strVal val="visible"/>
                                      </p:to>
                                    </p:set>
                                  </p:childTnLst>
                                </p:cTn>
                              </p:par>
                            </p:childTnLst>
                          </p:cTn>
                        </p:par>
                        <p:par>
                          <p:cTn id="69" fill="hold">
                            <p:stCondLst>
                              <p:cond delay="5000"/>
                            </p:stCondLst>
                            <p:childTnLst>
                              <p:par>
                                <p:cTn id="70" presetID="1" presetClass="entr" presetSubtype="0" fill="hold" grpId="0" nodeType="afterEffect">
                                  <p:stCondLst>
                                    <p:cond delay="500"/>
                                  </p:stCondLst>
                                  <p:childTnLst>
                                    <p:set>
                                      <p:cBhvr>
                                        <p:cTn id="71" dur="1" fill="hold">
                                          <p:stCondLst>
                                            <p:cond delay="0"/>
                                          </p:stCondLst>
                                        </p:cTn>
                                        <p:tgtEl>
                                          <p:spTgt spid="27"/>
                                        </p:tgtEl>
                                        <p:attrNameLst>
                                          <p:attrName>style.visibility</p:attrName>
                                        </p:attrNameLst>
                                      </p:cBhvr>
                                      <p:to>
                                        <p:strVal val="visible"/>
                                      </p:to>
                                    </p:set>
                                  </p:childTnLst>
                                </p:cTn>
                              </p:par>
                              <p:par>
                                <p:cTn id="72" presetID="1" presetClass="entr" presetSubtype="0" fill="hold" grpId="0" nodeType="withEffect">
                                  <p:stCondLst>
                                    <p:cond delay="500"/>
                                  </p:stCondLst>
                                  <p:childTnLst>
                                    <p:set>
                                      <p:cBhvr>
                                        <p:cTn id="73" dur="1" fill="hold">
                                          <p:stCondLst>
                                            <p:cond delay="0"/>
                                          </p:stCondLst>
                                        </p:cTn>
                                        <p:tgtEl>
                                          <p:spTgt spid="42"/>
                                        </p:tgtEl>
                                        <p:attrNameLst>
                                          <p:attrName>style.visibility</p:attrName>
                                        </p:attrNameLst>
                                      </p:cBhvr>
                                      <p:to>
                                        <p:strVal val="visible"/>
                                      </p:to>
                                    </p:set>
                                  </p:childTnLst>
                                </p:cTn>
                              </p:par>
                            </p:childTnLst>
                          </p:cTn>
                        </p:par>
                        <p:par>
                          <p:cTn id="74" fill="hold">
                            <p:stCondLst>
                              <p:cond delay="5500"/>
                            </p:stCondLst>
                            <p:childTnLst>
                              <p:par>
                                <p:cTn id="75" presetID="1" presetClass="entr" presetSubtype="0" fill="hold" grpId="0" nodeType="afterEffect">
                                  <p:stCondLst>
                                    <p:cond delay="500"/>
                                  </p:stCondLst>
                                  <p:childTnLst>
                                    <p:set>
                                      <p:cBhvr>
                                        <p:cTn id="76" dur="1" fill="hold">
                                          <p:stCondLst>
                                            <p:cond delay="0"/>
                                          </p:stCondLst>
                                        </p:cTn>
                                        <p:tgtEl>
                                          <p:spTgt spid="28"/>
                                        </p:tgtEl>
                                        <p:attrNameLst>
                                          <p:attrName>style.visibility</p:attrName>
                                        </p:attrNameLst>
                                      </p:cBhvr>
                                      <p:to>
                                        <p:strVal val="visible"/>
                                      </p:to>
                                    </p:set>
                                  </p:childTnLst>
                                </p:cTn>
                              </p:par>
                              <p:par>
                                <p:cTn id="77" presetID="1" presetClass="entr" presetSubtype="0" fill="hold" grpId="0" nodeType="withEffect">
                                  <p:stCondLst>
                                    <p:cond delay="500"/>
                                  </p:stCondLst>
                                  <p:childTnLst>
                                    <p:set>
                                      <p:cBhvr>
                                        <p:cTn id="78" dur="1" fill="hold">
                                          <p:stCondLst>
                                            <p:cond delay="0"/>
                                          </p:stCondLst>
                                        </p:cTn>
                                        <p:tgtEl>
                                          <p:spTgt spid="43"/>
                                        </p:tgtEl>
                                        <p:attrNameLst>
                                          <p:attrName>style.visibility</p:attrName>
                                        </p:attrNameLst>
                                      </p:cBhvr>
                                      <p:to>
                                        <p:strVal val="visible"/>
                                      </p:to>
                                    </p:set>
                                  </p:childTnLst>
                                </p:cTn>
                              </p:par>
                            </p:childTnLst>
                          </p:cTn>
                        </p:par>
                        <p:par>
                          <p:cTn id="79" fill="hold">
                            <p:stCondLst>
                              <p:cond delay="6000"/>
                            </p:stCondLst>
                            <p:childTnLst>
                              <p:par>
                                <p:cTn id="80" presetID="1" presetClass="entr" presetSubtype="0" fill="hold" grpId="0" nodeType="afterEffect">
                                  <p:stCondLst>
                                    <p:cond delay="500"/>
                                  </p:stCondLst>
                                  <p:childTnLst>
                                    <p:set>
                                      <p:cBhvr>
                                        <p:cTn id="81" dur="1" fill="hold">
                                          <p:stCondLst>
                                            <p:cond delay="0"/>
                                          </p:stCondLst>
                                        </p:cTn>
                                        <p:tgtEl>
                                          <p:spTgt spid="29"/>
                                        </p:tgtEl>
                                        <p:attrNameLst>
                                          <p:attrName>style.visibility</p:attrName>
                                        </p:attrNameLst>
                                      </p:cBhvr>
                                      <p:to>
                                        <p:strVal val="visible"/>
                                      </p:to>
                                    </p:set>
                                  </p:childTnLst>
                                </p:cTn>
                              </p:par>
                              <p:par>
                                <p:cTn id="82" presetID="1" presetClass="entr" presetSubtype="0" fill="hold" grpId="0" nodeType="withEffect">
                                  <p:stCondLst>
                                    <p:cond delay="500"/>
                                  </p:stCondLst>
                                  <p:childTnLst>
                                    <p:set>
                                      <p:cBhvr>
                                        <p:cTn id="83" dur="1" fill="hold">
                                          <p:stCondLst>
                                            <p:cond delay="0"/>
                                          </p:stCondLst>
                                        </p:cTn>
                                        <p:tgtEl>
                                          <p:spTgt spid="44"/>
                                        </p:tgtEl>
                                        <p:attrNameLst>
                                          <p:attrName>style.visibility</p:attrName>
                                        </p:attrNameLst>
                                      </p:cBhvr>
                                      <p:to>
                                        <p:strVal val="visible"/>
                                      </p:to>
                                    </p:set>
                                  </p:childTnLst>
                                </p:cTn>
                              </p:par>
                            </p:childTnLst>
                          </p:cTn>
                        </p:par>
                        <p:par>
                          <p:cTn id="84" fill="hold">
                            <p:stCondLst>
                              <p:cond delay="6500"/>
                            </p:stCondLst>
                            <p:childTnLst>
                              <p:par>
                                <p:cTn id="85" presetID="1" presetClass="entr" presetSubtype="0" fill="hold" grpId="0" nodeType="afterEffect">
                                  <p:stCondLst>
                                    <p:cond delay="500"/>
                                  </p:stCondLst>
                                  <p:childTnLst>
                                    <p:set>
                                      <p:cBhvr>
                                        <p:cTn id="86" dur="1" fill="hold">
                                          <p:stCondLst>
                                            <p:cond delay="0"/>
                                          </p:stCondLst>
                                        </p:cTn>
                                        <p:tgtEl>
                                          <p:spTgt spid="30"/>
                                        </p:tgtEl>
                                        <p:attrNameLst>
                                          <p:attrName>style.visibility</p:attrName>
                                        </p:attrNameLst>
                                      </p:cBhvr>
                                      <p:to>
                                        <p:strVal val="visible"/>
                                      </p:to>
                                    </p:set>
                                  </p:childTnLst>
                                </p:cTn>
                              </p:par>
                              <p:par>
                                <p:cTn id="87" presetID="1" presetClass="entr" presetSubtype="0" fill="hold" grpId="0" nodeType="withEffect">
                                  <p:stCondLst>
                                    <p:cond delay="500"/>
                                  </p:stCondLst>
                                  <p:childTnLst>
                                    <p:set>
                                      <p:cBhvr>
                                        <p:cTn id="88" dur="1" fill="hold">
                                          <p:stCondLst>
                                            <p:cond delay="0"/>
                                          </p:stCondLst>
                                        </p:cTn>
                                        <p:tgtEl>
                                          <p:spTgt spid="4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47">
                                            <p:txEl>
                                              <p:pRg st="0" end="0"/>
                                            </p:txEl>
                                          </p:spTgt>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7">
                                            <p:txEl>
                                              <p:pRg st="1" end="1"/>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4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D21FF-72FB-4758-976B-6323132DEDF8}"/>
              </a:ext>
            </a:extLst>
          </p:cNvPr>
          <p:cNvSpPr>
            <a:spLocks noGrp="1"/>
          </p:cNvSpPr>
          <p:nvPr>
            <p:ph type="title"/>
          </p:nvPr>
        </p:nvSpPr>
        <p:spPr>
          <a:xfrm>
            <a:off x="0" y="68262"/>
            <a:ext cx="11889564" cy="917575"/>
          </a:xfrm>
        </p:spPr>
        <p:txBody>
          <a:bodyPr/>
          <a:lstStyle/>
          <a:p>
            <a:r>
              <a:rPr lang="en-US" sz="6600" dirty="0"/>
              <a:t>How do you do Exploration?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3D8665B-2769-4E1C-B58E-0A9BFEE809BB}"/>
                  </a:ext>
                </a:extLst>
              </p:cNvPr>
              <p:cNvSpPr>
                <a:spLocks noGrp="1"/>
              </p:cNvSpPr>
              <p:nvPr>
                <p:ph type="body" sz="quarter" idx="10"/>
              </p:nvPr>
            </p:nvSpPr>
            <p:spPr>
              <a:xfrm>
                <a:off x="0" y="1820862"/>
                <a:ext cx="11373923" cy="4315027"/>
              </a:xfrm>
            </p:spPr>
            <p:txBody>
              <a:bodyPr/>
              <a:lstStyle/>
              <a:p>
                <a:pPr marL="0" indent="0">
                  <a:lnSpc>
                    <a:spcPct val="150000"/>
                  </a:lnSpc>
                  <a:buNone/>
                </a:pPr>
                <a:r>
                  <a:rPr lang="en-US" sz="4400" dirty="0">
                    <a:latin typeface="+mn-lt"/>
                  </a:rPr>
                  <a:t>Simplest Algorithm: </a:t>
                </a:r>
                <a14:m>
                  <m:oMath xmlns:m="http://schemas.openxmlformats.org/officeDocument/2006/math">
                    <m:r>
                      <a:rPr lang="en-US" sz="4400" b="0" i="1" smtClean="0">
                        <a:solidFill>
                          <a:srgbClr val="FF0000"/>
                        </a:solidFill>
                        <a:latin typeface="Cambria Math" panose="02040503050406030204" pitchFamily="18" charset="0"/>
                      </a:rPr>
                      <m:t>𝜖</m:t>
                    </m:r>
                  </m:oMath>
                </a14:m>
                <a:r>
                  <a:rPr lang="en-US" sz="4400" dirty="0">
                    <a:latin typeface="+mn-lt"/>
                  </a:rPr>
                  <a:t>-greedy.</a:t>
                </a:r>
              </a:p>
              <a:p>
                <a:pPr marL="0" indent="0">
                  <a:lnSpc>
                    <a:spcPct val="150000"/>
                  </a:lnSpc>
                  <a:buNone/>
                </a:pPr>
                <a:r>
                  <a:rPr lang="en-US" sz="4400" dirty="0">
                    <a:latin typeface="+mn-lt"/>
                  </a:rPr>
                  <a:t>With probability </a:t>
                </a:r>
                <a14:m>
                  <m:oMath xmlns:m="http://schemas.openxmlformats.org/officeDocument/2006/math">
                    <m:r>
                      <a:rPr lang="en-US" sz="4400" b="0" i="1" smtClean="0">
                        <a:solidFill>
                          <a:srgbClr val="FF0000"/>
                        </a:solidFill>
                        <a:latin typeface="Cambria Math" panose="02040503050406030204" pitchFamily="18" charset="0"/>
                      </a:rPr>
                      <m:t>𝜖</m:t>
                    </m:r>
                  </m:oMath>
                </a14:m>
                <a:r>
                  <a:rPr lang="en-US" sz="4400" dirty="0">
                    <a:latin typeface="+mn-lt"/>
                  </a:rPr>
                  <a:t> act uniform random</a:t>
                </a:r>
              </a:p>
              <a:p>
                <a:pPr marL="0" indent="0">
                  <a:lnSpc>
                    <a:spcPct val="150000"/>
                  </a:lnSpc>
                  <a:buNone/>
                </a:pPr>
                <a:r>
                  <a:rPr lang="en-US" sz="4400" dirty="0">
                    <a:latin typeface="+mn-lt"/>
                  </a:rPr>
                  <a:t>With probability </a:t>
                </a:r>
                <a14:m>
                  <m:oMath xmlns:m="http://schemas.openxmlformats.org/officeDocument/2006/math">
                    <m:r>
                      <a:rPr lang="en-US" sz="4400" b="0" i="1" smtClean="0">
                        <a:solidFill>
                          <a:srgbClr val="FF0000"/>
                        </a:solidFill>
                        <a:latin typeface="Cambria Math" panose="02040503050406030204" pitchFamily="18" charset="0"/>
                      </a:rPr>
                      <m:t>1−</m:t>
                    </m:r>
                    <m:r>
                      <a:rPr lang="en-US" sz="4400" b="0" i="1" smtClean="0">
                        <a:solidFill>
                          <a:srgbClr val="FF0000"/>
                        </a:solidFill>
                        <a:latin typeface="Cambria Math" panose="02040503050406030204" pitchFamily="18" charset="0"/>
                      </a:rPr>
                      <m:t>𝜖</m:t>
                    </m:r>
                  </m:oMath>
                </a14:m>
                <a:r>
                  <a:rPr lang="en-US" sz="4400" dirty="0">
                    <a:solidFill>
                      <a:srgbClr val="FF0000"/>
                    </a:solidFill>
                    <a:latin typeface="+mn-lt"/>
                  </a:rPr>
                  <a:t> </a:t>
                </a:r>
                <a:r>
                  <a:rPr lang="en-US" sz="4400" dirty="0">
                    <a:latin typeface="+mn-lt"/>
                  </a:rPr>
                  <a:t>act greedily</a:t>
                </a:r>
              </a:p>
              <a:p>
                <a:pPr marL="0" indent="0">
                  <a:buNone/>
                </a:pPr>
                <a:endParaRPr lang="en-US" sz="4800" dirty="0">
                  <a:latin typeface="+mn-lt"/>
                </a:endParaRPr>
              </a:p>
            </p:txBody>
          </p:sp>
        </mc:Choice>
        <mc:Fallback xmlns="">
          <p:sp>
            <p:nvSpPr>
              <p:cNvPr id="3" name="Text Placeholder 2">
                <a:extLst>
                  <a:ext uri="{FF2B5EF4-FFF2-40B4-BE49-F238E27FC236}">
                    <a16:creationId xmlns:a16="http://schemas.microsoft.com/office/drawing/2014/main" id="{D3D8665B-2769-4E1C-B58E-0A9BFEE809BB}"/>
                  </a:ext>
                </a:extLst>
              </p:cNvPr>
              <p:cNvSpPr>
                <a:spLocks noGrp="1" noRot="1" noChangeAspect="1" noMove="1" noResize="1" noEditPoints="1" noAdjustHandles="1" noChangeArrowheads="1" noChangeShapeType="1" noTextEdit="1"/>
              </p:cNvSpPr>
              <p:nvPr>
                <p:ph type="body" sz="quarter" idx="10"/>
              </p:nvPr>
            </p:nvSpPr>
            <p:spPr>
              <a:xfrm>
                <a:off x="0" y="1820862"/>
                <a:ext cx="11373923" cy="4315027"/>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89767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E4583-7015-4269-B348-8F4405B22969}"/>
              </a:ext>
            </a:extLst>
          </p:cNvPr>
          <p:cNvSpPr>
            <a:spLocks noGrp="1"/>
          </p:cNvSpPr>
          <p:nvPr>
            <p:ph type="title"/>
          </p:nvPr>
        </p:nvSpPr>
        <p:spPr>
          <a:xfrm>
            <a:off x="0" y="68262"/>
            <a:ext cx="11889564" cy="917575"/>
          </a:xfrm>
        </p:spPr>
        <p:txBody>
          <a:bodyPr/>
          <a:lstStyle/>
          <a:p>
            <a:r>
              <a:rPr lang="en-US" sz="6600" dirty="0"/>
              <a:t>Better Exploration Algorithms</a:t>
            </a:r>
          </a:p>
        </p:txBody>
      </p:sp>
      <p:sp>
        <p:nvSpPr>
          <p:cNvPr id="3" name="Text Placeholder 2">
            <a:extLst>
              <a:ext uri="{FF2B5EF4-FFF2-40B4-BE49-F238E27FC236}">
                <a16:creationId xmlns:a16="http://schemas.microsoft.com/office/drawing/2014/main" id="{A837BC2F-A585-42DF-A97A-9A26C59A5C56}"/>
              </a:ext>
            </a:extLst>
          </p:cNvPr>
          <p:cNvSpPr>
            <a:spLocks noGrp="1"/>
          </p:cNvSpPr>
          <p:nvPr>
            <p:ph type="body" sz="quarter" idx="10"/>
          </p:nvPr>
        </p:nvSpPr>
        <p:spPr>
          <a:xfrm>
            <a:off x="777" y="1287462"/>
            <a:ext cx="11888787" cy="5707063"/>
          </a:xfrm>
        </p:spPr>
        <p:txBody>
          <a:bodyPr/>
          <a:lstStyle/>
          <a:p>
            <a:pPr marL="0" indent="0">
              <a:buNone/>
            </a:pPr>
            <a:r>
              <a:rPr lang="en-US" sz="4800" dirty="0">
                <a:latin typeface="+mn-lt"/>
              </a:rPr>
              <a:t>Better algorithms maintain ensemble and explore amongst actions of this ensemble.</a:t>
            </a:r>
            <a:endParaRPr lang="en-US" sz="4800" b="1" dirty="0">
              <a:latin typeface="+mn-lt"/>
            </a:endParaRPr>
          </a:p>
          <a:p>
            <a:pPr marL="0" indent="0">
              <a:buNone/>
            </a:pPr>
            <a:r>
              <a:rPr lang="en-US" sz="4000" b="1" dirty="0">
                <a:latin typeface="+mn-lt"/>
              </a:rPr>
              <a:t>Thompson Sampling</a:t>
            </a:r>
            <a:r>
              <a:rPr lang="en-US" sz="4000" dirty="0">
                <a:latin typeface="+mn-lt"/>
              </a:rPr>
              <a:t>: [T ‘33]</a:t>
            </a:r>
          </a:p>
          <a:p>
            <a:pPr marL="0" indent="0">
              <a:buNone/>
            </a:pPr>
            <a:r>
              <a:rPr lang="en-US" sz="4000" b="1" dirty="0">
                <a:latin typeface="+mn-lt"/>
              </a:rPr>
              <a:t>EXP4: </a:t>
            </a:r>
            <a:r>
              <a:rPr lang="en-US" sz="4000" dirty="0">
                <a:latin typeface="+mn-lt"/>
              </a:rPr>
              <a:t>[ACFS ‘02]</a:t>
            </a:r>
          </a:p>
          <a:p>
            <a:pPr marL="0" indent="0">
              <a:buNone/>
            </a:pPr>
            <a:r>
              <a:rPr lang="en-US" sz="4000" b="1" dirty="0">
                <a:latin typeface="+mn-lt"/>
              </a:rPr>
              <a:t>Epoch Greedy</a:t>
            </a:r>
            <a:r>
              <a:rPr lang="en-US" sz="4000" dirty="0">
                <a:latin typeface="+mn-lt"/>
              </a:rPr>
              <a:t>: [</a:t>
            </a:r>
            <a:r>
              <a:rPr lang="en-US" sz="4000" dirty="0">
                <a:solidFill>
                  <a:srgbClr val="FF0000"/>
                </a:solidFill>
                <a:latin typeface="+mn-lt"/>
              </a:rPr>
              <a:t>L</a:t>
            </a:r>
            <a:r>
              <a:rPr lang="en-US" sz="4000" dirty="0">
                <a:latin typeface="+mn-lt"/>
              </a:rPr>
              <a:t>Z ‘07]</a:t>
            </a:r>
          </a:p>
          <a:p>
            <a:pPr marL="0" indent="0">
              <a:buNone/>
            </a:pPr>
            <a:r>
              <a:rPr lang="en-US" sz="4000" b="1" dirty="0">
                <a:latin typeface="+mn-lt"/>
              </a:rPr>
              <a:t>Polytime</a:t>
            </a:r>
            <a:r>
              <a:rPr lang="en-US" sz="4000" dirty="0">
                <a:latin typeface="+mn-lt"/>
              </a:rPr>
              <a:t>: [DHKK</a:t>
            </a:r>
            <a:r>
              <a:rPr lang="en-US" sz="4000" dirty="0">
                <a:solidFill>
                  <a:srgbClr val="FF0000"/>
                </a:solidFill>
                <a:latin typeface="+mn-lt"/>
              </a:rPr>
              <a:t>L</a:t>
            </a:r>
            <a:r>
              <a:rPr lang="en-US" sz="4000" dirty="0">
                <a:latin typeface="+mn-lt"/>
              </a:rPr>
              <a:t>RZ ‘11]</a:t>
            </a:r>
          </a:p>
          <a:p>
            <a:pPr marL="0" indent="0">
              <a:buNone/>
            </a:pPr>
            <a:r>
              <a:rPr lang="en-US" sz="4000" b="1" dirty="0" err="1">
                <a:latin typeface="+mn-lt"/>
              </a:rPr>
              <a:t>Cover&amp;Bag</a:t>
            </a:r>
            <a:r>
              <a:rPr lang="en-US" sz="4000" dirty="0">
                <a:latin typeface="+mn-lt"/>
              </a:rPr>
              <a:t>: [</a:t>
            </a:r>
            <a:r>
              <a:rPr lang="en-US" sz="4000" dirty="0">
                <a:solidFill>
                  <a:srgbClr val="FF0000"/>
                </a:solidFill>
                <a:latin typeface="+mn-lt"/>
              </a:rPr>
              <a:t>A</a:t>
            </a:r>
            <a:r>
              <a:rPr lang="en-US" sz="4000" dirty="0">
                <a:latin typeface="+mn-lt"/>
              </a:rPr>
              <a:t>HK</a:t>
            </a:r>
            <a:r>
              <a:rPr lang="en-US" sz="4000" dirty="0">
                <a:solidFill>
                  <a:srgbClr val="FF0000"/>
                </a:solidFill>
                <a:latin typeface="+mn-lt"/>
              </a:rPr>
              <a:t>L</a:t>
            </a:r>
            <a:r>
              <a:rPr lang="en-US" sz="4000" dirty="0">
                <a:latin typeface="+mn-lt"/>
              </a:rPr>
              <a:t>LS ‘14]</a:t>
            </a:r>
          </a:p>
          <a:p>
            <a:pPr marL="0" indent="0">
              <a:buNone/>
            </a:pPr>
            <a:r>
              <a:rPr lang="en-US" sz="4000" b="1" dirty="0">
                <a:latin typeface="+mn-lt"/>
              </a:rPr>
              <a:t>Bootstrap</a:t>
            </a:r>
            <a:r>
              <a:rPr lang="en-US" sz="4000" dirty="0">
                <a:latin typeface="+mn-lt"/>
              </a:rPr>
              <a:t>: [EK ‘14]</a:t>
            </a:r>
          </a:p>
        </p:txBody>
      </p:sp>
    </p:spTree>
    <p:extLst>
      <p:ext uri="{BB962C8B-B14F-4D97-AF65-F5344CB8AC3E}">
        <p14:creationId xmlns:p14="http://schemas.microsoft.com/office/powerpoint/2010/main" val="718282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72B08-8A10-4D99-97DE-A2055AC0C205}"/>
              </a:ext>
            </a:extLst>
          </p:cNvPr>
          <p:cNvSpPr>
            <a:spLocks noGrp="1"/>
          </p:cNvSpPr>
          <p:nvPr>
            <p:ph type="title"/>
          </p:nvPr>
        </p:nvSpPr>
        <p:spPr>
          <a:xfrm>
            <a:off x="-1" y="30569"/>
            <a:ext cx="12314238" cy="917575"/>
          </a:xfrm>
        </p:spPr>
        <p:txBody>
          <a:bodyPr/>
          <a:lstStyle/>
          <a:p>
            <a:r>
              <a:rPr lang="en-US" sz="6600" dirty="0"/>
              <a:t>Evaluating Exploration Algorithms</a:t>
            </a:r>
          </a:p>
        </p:txBody>
      </p:sp>
      <p:sp>
        <p:nvSpPr>
          <p:cNvPr id="3" name="Text Placeholder 2">
            <a:extLst>
              <a:ext uri="{FF2B5EF4-FFF2-40B4-BE49-F238E27FC236}">
                <a16:creationId xmlns:a16="http://schemas.microsoft.com/office/drawing/2014/main" id="{65BD5E16-A098-4AFF-82AD-F0300871B405}"/>
              </a:ext>
            </a:extLst>
          </p:cNvPr>
          <p:cNvSpPr>
            <a:spLocks noGrp="1"/>
          </p:cNvSpPr>
          <p:nvPr>
            <p:ph type="body" sz="quarter" idx="10"/>
          </p:nvPr>
        </p:nvSpPr>
        <p:spPr>
          <a:xfrm>
            <a:off x="-1" y="1172805"/>
            <a:ext cx="11888787" cy="2400657"/>
          </a:xfrm>
        </p:spPr>
        <p:txBody>
          <a:bodyPr/>
          <a:lstStyle/>
          <a:p>
            <a:pPr marL="0" indent="0">
              <a:buNone/>
            </a:pPr>
            <a:r>
              <a:rPr lang="en-US" dirty="0">
                <a:latin typeface="+mn-lt"/>
              </a:rPr>
              <a:t>Problem: How do you take the choice of examples acquired by an exploration algorithm into account?</a:t>
            </a:r>
          </a:p>
          <a:p>
            <a:pPr marL="0" indent="0">
              <a:buNone/>
            </a:pPr>
            <a:endParaRPr lang="en-US" dirty="0">
              <a:latin typeface="+mn-lt"/>
            </a:endParaRPr>
          </a:p>
          <a:p>
            <a:pPr marL="0" indent="0">
              <a:buNone/>
            </a:pPr>
            <a:r>
              <a:rPr lang="en-US" dirty="0">
                <a:latin typeface="+mn-lt"/>
              </a:rPr>
              <a:t>Answer: Rejection Sample from history. [DE</a:t>
            </a:r>
            <a:r>
              <a:rPr lang="en-US" dirty="0">
                <a:solidFill>
                  <a:srgbClr val="FF0000"/>
                </a:solidFill>
                <a:latin typeface="+mn-lt"/>
              </a:rPr>
              <a:t>L</a:t>
            </a:r>
            <a:r>
              <a:rPr lang="en-US" dirty="0">
                <a:latin typeface="+mn-lt"/>
              </a:rPr>
              <a:t>L ‘12] </a:t>
            </a:r>
          </a:p>
        </p:txBody>
      </p:sp>
      <p:sp>
        <p:nvSpPr>
          <p:cNvPr id="4" name="Rectangle 3">
            <a:extLst>
              <a:ext uri="{FF2B5EF4-FFF2-40B4-BE49-F238E27FC236}">
                <a16:creationId xmlns:a16="http://schemas.microsoft.com/office/drawing/2014/main" id="{BEAB6588-3AF5-4BAD-86EB-F6A3815E5DC7}"/>
              </a:ext>
            </a:extLst>
          </p:cNvPr>
          <p:cNvSpPr/>
          <p:nvPr/>
        </p:nvSpPr>
        <p:spPr bwMode="auto">
          <a:xfrm>
            <a:off x="1570037" y="3573462"/>
            <a:ext cx="304800" cy="914400"/>
          </a:xfrm>
          <a:prstGeom prst="rect">
            <a:avLst/>
          </a:prstGeom>
          <a:solidFill>
            <a:srgbClr val="00B05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9447957B-24A8-4FCC-A26C-A8445F995D9B}"/>
              </a:ext>
            </a:extLst>
          </p:cNvPr>
          <p:cNvSpPr/>
          <p:nvPr/>
        </p:nvSpPr>
        <p:spPr bwMode="auto">
          <a:xfrm>
            <a:off x="1879310" y="3573462"/>
            <a:ext cx="304800" cy="914400"/>
          </a:xfrm>
          <a:prstGeom prst="rect">
            <a:avLst/>
          </a:prstGeom>
          <a:solidFill>
            <a:srgbClr val="00B05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CDD13BE7-6303-41B5-A51D-EF6D39FB0359}"/>
              </a:ext>
            </a:extLst>
          </p:cNvPr>
          <p:cNvSpPr/>
          <p:nvPr/>
        </p:nvSpPr>
        <p:spPr bwMode="auto">
          <a:xfrm>
            <a:off x="2179637" y="3573462"/>
            <a:ext cx="304800" cy="914400"/>
          </a:xfrm>
          <a:prstGeom prst="rect">
            <a:avLst/>
          </a:prstGeom>
          <a:solidFill>
            <a:srgbClr val="00B05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21E85F61-1EAF-4E75-A652-E6C65B73665E}"/>
              </a:ext>
            </a:extLst>
          </p:cNvPr>
          <p:cNvSpPr/>
          <p:nvPr/>
        </p:nvSpPr>
        <p:spPr bwMode="auto">
          <a:xfrm>
            <a:off x="2488910" y="3573462"/>
            <a:ext cx="304800" cy="914400"/>
          </a:xfrm>
          <a:prstGeom prst="rect">
            <a:avLst/>
          </a:prstGeom>
          <a:solidFill>
            <a:srgbClr val="00B05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EDE41ED2-09B5-4EFF-8B21-8FD23791E093}"/>
              </a:ext>
            </a:extLst>
          </p:cNvPr>
          <p:cNvSpPr/>
          <p:nvPr/>
        </p:nvSpPr>
        <p:spPr bwMode="auto">
          <a:xfrm>
            <a:off x="2795874" y="3573462"/>
            <a:ext cx="304800" cy="914400"/>
          </a:xfrm>
          <a:prstGeom prst="rect">
            <a:avLst/>
          </a:prstGeom>
          <a:solidFill>
            <a:srgbClr val="00B05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CCE13A-6894-4C8E-BB5B-9BD650B55456}"/>
              </a:ext>
            </a:extLst>
          </p:cNvPr>
          <p:cNvSpPr/>
          <p:nvPr/>
        </p:nvSpPr>
        <p:spPr bwMode="auto">
          <a:xfrm>
            <a:off x="3105147" y="3573462"/>
            <a:ext cx="304800" cy="914400"/>
          </a:xfrm>
          <a:prstGeom prst="rect">
            <a:avLst/>
          </a:prstGeom>
          <a:solidFill>
            <a:srgbClr val="00B05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B79DC7-8108-40E3-9047-03BF7ED97D43}"/>
              </a:ext>
            </a:extLst>
          </p:cNvPr>
          <p:cNvSpPr/>
          <p:nvPr/>
        </p:nvSpPr>
        <p:spPr bwMode="auto">
          <a:xfrm>
            <a:off x="3405474" y="3573462"/>
            <a:ext cx="304800" cy="914400"/>
          </a:xfrm>
          <a:prstGeom prst="rect">
            <a:avLst/>
          </a:prstGeom>
          <a:solidFill>
            <a:srgbClr val="00B05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77EA3962-B0C2-4222-87BC-6C8446342520}"/>
              </a:ext>
            </a:extLst>
          </p:cNvPr>
          <p:cNvSpPr/>
          <p:nvPr/>
        </p:nvSpPr>
        <p:spPr bwMode="auto">
          <a:xfrm>
            <a:off x="3714747" y="3573462"/>
            <a:ext cx="304800" cy="914400"/>
          </a:xfrm>
          <a:prstGeom prst="rect">
            <a:avLst/>
          </a:prstGeom>
          <a:solidFill>
            <a:srgbClr val="00B05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3389CCB2-20FA-48FD-82B5-8518575A1778}"/>
              </a:ext>
            </a:extLst>
          </p:cNvPr>
          <p:cNvSpPr/>
          <p:nvPr/>
        </p:nvSpPr>
        <p:spPr bwMode="auto">
          <a:xfrm>
            <a:off x="4021711" y="3573462"/>
            <a:ext cx="304800" cy="914400"/>
          </a:xfrm>
          <a:prstGeom prst="rect">
            <a:avLst/>
          </a:prstGeom>
          <a:solidFill>
            <a:srgbClr val="00B05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DABFEB1-815D-4EA6-ACD2-AA644A517921}"/>
              </a:ext>
            </a:extLst>
          </p:cNvPr>
          <p:cNvSpPr/>
          <p:nvPr/>
        </p:nvSpPr>
        <p:spPr bwMode="auto">
          <a:xfrm>
            <a:off x="4330984" y="3573462"/>
            <a:ext cx="304800" cy="914400"/>
          </a:xfrm>
          <a:prstGeom prst="rect">
            <a:avLst/>
          </a:prstGeom>
          <a:solidFill>
            <a:srgbClr val="00B05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59699557-8488-4244-99A8-1D4159B231B2}"/>
              </a:ext>
            </a:extLst>
          </p:cNvPr>
          <p:cNvSpPr/>
          <p:nvPr/>
        </p:nvSpPr>
        <p:spPr bwMode="auto">
          <a:xfrm>
            <a:off x="4631311" y="3573462"/>
            <a:ext cx="304800" cy="914400"/>
          </a:xfrm>
          <a:prstGeom prst="rect">
            <a:avLst/>
          </a:prstGeom>
          <a:solidFill>
            <a:srgbClr val="00B05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2E4ED7C3-4C54-463B-B9B9-5EB70809E1F7}"/>
              </a:ext>
            </a:extLst>
          </p:cNvPr>
          <p:cNvSpPr/>
          <p:nvPr/>
        </p:nvSpPr>
        <p:spPr bwMode="auto">
          <a:xfrm>
            <a:off x="4940584" y="3573462"/>
            <a:ext cx="304800" cy="914400"/>
          </a:xfrm>
          <a:prstGeom prst="rect">
            <a:avLst/>
          </a:prstGeom>
          <a:solidFill>
            <a:srgbClr val="00B05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7E1B2F41-44F9-49F0-AF30-E42A5A4B68D4}"/>
              </a:ext>
            </a:extLst>
          </p:cNvPr>
          <p:cNvSpPr/>
          <p:nvPr/>
        </p:nvSpPr>
        <p:spPr bwMode="auto">
          <a:xfrm>
            <a:off x="5247548" y="3573462"/>
            <a:ext cx="304800" cy="914400"/>
          </a:xfrm>
          <a:prstGeom prst="rect">
            <a:avLst/>
          </a:prstGeom>
          <a:solidFill>
            <a:srgbClr val="00B05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86440AC3-6408-49F9-8645-3FCE20A7EC6B}"/>
              </a:ext>
            </a:extLst>
          </p:cNvPr>
          <p:cNvSpPr/>
          <p:nvPr/>
        </p:nvSpPr>
        <p:spPr bwMode="auto">
          <a:xfrm>
            <a:off x="5556821" y="3573462"/>
            <a:ext cx="304800" cy="914400"/>
          </a:xfrm>
          <a:prstGeom prst="rect">
            <a:avLst/>
          </a:prstGeom>
          <a:solidFill>
            <a:srgbClr val="00B05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F701FBD4-5080-4797-8D5B-9CC5A0A03205}"/>
              </a:ext>
            </a:extLst>
          </p:cNvPr>
          <p:cNvSpPr/>
          <p:nvPr/>
        </p:nvSpPr>
        <p:spPr bwMode="auto">
          <a:xfrm>
            <a:off x="5857148" y="3573462"/>
            <a:ext cx="304800" cy="914400"/>
          </a:xfrm>
          <a:prstGeom prst="rect">
            <a:avLst/>
          </a:prstGeom>
          <a:solidFill>
            <a:srgbClr val="00B05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816B454-7F80-4B1F-ACBF-5A842BFC9929}"/>
              </a:ext>
            </a:extLst>
          </p:cNvPr>
          <p:cNvSpPr/>
          <p:nvPr/>
        </p:nvSpPr>
        <p:spPr bwMode="auto">
          <a:xfrm>
            <a:off x="6166421" y="3573462"/>
            <a:ext cx="304800" cy="914400"/>
          </a:xfrm>
          <a:prstGeom prst="rect">
            <a:avLst/>
          </a:prstGeom>
          <a:solidFill>
            <a:srgbClr val="00B05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053ED21A-8C9C-422C-9964-F29E51A2CFBF}"/>
              </a:ext>
            </a:extLst>
          </p:cNvPr>
          <p:cNvSpPr/>
          <p:nvPr/>
        </p:nvSpPr>
        <p:spPr bwMode="auto">
          <a:xfrm>
            <a:off x="1566646" y="3573462"/>
            <a:ext cx="304800" cy="914400"/>
          </a:xfrm>
          <a:prstGeom prst="rect">
            <a:avLst/>
          </a:prstGeom>
          <a:solidFill>
            <a:srgbClr val="FF000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08357B9A-F701-439F-8C93-1C7171564EAD}"/>
              </a:ext>
            </a:extLst>
          </p:cNvPr>
          <p:cNvSpPr/>
          <p:nvPr/>
        </p:nvSpPr>
        <p:spPr bwMode="auto">
          <a:xfrm>
            <a:off x="2798183" y="3573462"/>
            <a:ext cx="304800" cy="914400"/>
          </a:xfrm>
          <a:prstGeom prst="rect">
            <a:avLst/>
          </a:prstGeom>
          <a:solidFill>
            <a:srgbClr val="FF000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4FE1F028-50B2-4E23-BC97-2ED8AC21AE30}"/>
              </a:ext>
            </a:extLst>
          </p:cNvPr>
          <p:cNvSpPr/>
          <p:nvPr/>
        </p:nvSpPr>
        <p:spPr bwMode="auto">
          <a:xfrm>
            <a:off x="3107456" y="3573462"/>
            <a:ext cx="304800" cy="914400"/>
          </a:xfrm>
          <a:prstGeom prst="rect">
            <a:avLst/>
          </a:prstGeom>
          <a:solidFill>
            <a:srgbClr val="FF000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7958A0C7-7269-4605-A979-BCF06BD601FC}"/>
              </a:ext>
            </a:extLst>
          </p:cNvPr>
          <p:cNvSpPr/>
          <p:nvPr/>
        </p:nvSpPr>
        <p:spPr bwMode="auto">
          <a:xfrm>
            <a:off x="3721529" y="3573462"/>
            <a:ext cx="304800" cy="914400"/>
          </a:xfrm>
          <a:prstGeom prst="rect">
            <a:avLst/>
          </a:prstGeom>
          <a:solidFill>
            <a:srgbClr val="FF000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83E40F0C-F019-4D7D-A4B1-9D8AE02215B6}"/>
              </a:ext>
            </a:extLst>
          </p:cNvPr>
          <p:cNvSpPr/>
          <p:nvPr/>
        </p:nvSpPr>
        <p:spPr bwMode="auto">
          <a:xfrm>
            <a:off x="5227637" y="3573462"/>
            <a:ext cx="304800" cy="914400"/>
          </a:xfrm>
          <a:prstGeom prst="rect">
            <a:avLst/>
          </a:prstGeom>
          <a:solidFill>
            <a:srgbClr val="FF000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BC6E4DF8-0174-49C6-B409-CFEE18712957}"/>
              </a:ext>
            </a:extLst>
          </p:cNvPr>
          <p:cNvSpPr/>
          <p:nvPr/>
        </p:nvSpPr>
        <p:spPr bwMode="auto">
          <a:xfrm>
            <a:off x="5841710" y="3573462"/>
            <a:ext cx="304800" cy="914400"/>
          </a:xfrm>
          <a:prstGeom prst="rect">
            <a:avLst/>
          </a:prstGeom>
          <a:solidFill>
            <a:srgbClr val="FF000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Text Placeholder 2">
            <a:extLst>
              <a:ext uri="{FF2B5EF4-FFF2-40B4-BE49-F238E27FC236}">
                <a16:creationId xmlns:a16="http://schemas.microsoft.com/office/drawing/2014/main" id="{391F813A-3A7E-4CD0-81AA-9DAC2ECE34DB}"/>
              </a:ext>
            </a:extLst>
          </p:cNvPr>
          <p:cNvSpPr txBox="1">
            <a:spLocks/>
          </p:cNvSpPr>
          <p:nvPr/>
        </p:nvSpPr>
        <p:spPr>
          <a:xfrm>
            <a:off x="0" y="4716462"/>
            <a:ext cx="12416921" cy="1902059"/>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latin typeface="+mn-lt"/>
              </a:rPr>
              <a:t>Theorem: Realized history is unbiased up to length observed.</a:t>
            </a:r>
          </a:p>
          <a:p>
            <a:pPr marL="0" indent="0">
              <a:buFont typeface="Wingdings" panose="05000000000000000000" pitchFamily="2" charset="2"/>
              <a:buNone/>
            </a:pPr>
            <a:endParaRPr lang="en-US" dirty="0">
              <a:latin typeface="+mn-lt"/>
            </a:endParaRPr>
          </a:p>
          <a:p>
            <a:pPr marL="0" indent="0">
              <a:buFont typeface="Wingdings" panose="05000000000000000000" pitchFamily="2" charset="2"/>
              <a:buNone/>
            </a:pPr>
            <a:r>
              <a:rPr lang="en-US" dirty="0">
                <a:latin typeface="+mn-lt"/>
              </a:rPr>
              <a:t>Better versions: [DE</a:t>
            </a:r>
            <a:r>
              <a:rPr lang="en-US" dirty="0">
                <a:solidFill>
                  <a:srgbClr val="FF0000"/>
                </a:solidFill>
                <a:latin typeface="+mn-lt"/>
              </a:rPr>
              <a:t>L</a:t>
            </a:r>
            <a:r>
              <a:rPr lang="en-US" dirty="0">
                <a:latin typeface="+mn-lt"/>
              </a:rPr>
              <a:t>L ’14]</a:t>
            </a:r>
          </a:p>
        </p:txBody>
      </p:sp>
    </p:spTree>
    <p:extLst>
      <p:ext uri="{BB962C8B-B14F-4D97-AF65-F5344CB8AC3E}">
        <p14:creationId xmlns:p14="http://schemas.microsoft.com/office/powerpoint/2010/main" val="3476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35">
                                            <p:txEl>
                                              <p:pRg st="0" end="0"/>
                                            </p:txEl>
                                          </p:spTgt>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3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4" grpId="0" animBg="1"/>
      <p:bldP spid="25" grpId="0" animBg="1"/>
      <p:bldP spid="27" grpId="0" animBg="1"/>
      <p:bldP spid="32" grpId="0" animBg="1"/>
      <p:bldP spid="3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4A752-91F9-4742-9A6C-958C6E850D7E}"/>
              </a:ext>
            </a:extLst>
          </p:cNvPr>
          <p:cNvSpPr>
            <a:spLocks noGrp="1"/>
          </p:cNvSpPr>
          <p:nvPr>
            <p:ph type="title"/>
          </p:nvPr>
        </p:nvSpPr>
        <p:spPr>
          <a:xfrm>
            <a:off x="0" y="68262"/>
            <a:ext cx="11889564" cy="917575"/>
          </a:xfrm>
        </p:spPr>
        <p:txBody>
          <a:bodyPr/>
          <a:lstStyle/>
          <a:p>
            <a:r>
              <a:rPr lang="en-US" sz="6600" dirty="0"/>
              <a:t>More Details!</a:t>
            </a:r>
          </a:p>
        </p:txBody>
      </p:sp>
      <p:sp>
        <p:nvSpPr>
          <p:cNvPr id="3" name="Text Placeholder 2">
            <a:extLst>
              <a:ext uri="{FF2B5EF4-FFF2-40B4-BE49-F238E27FC236}">
                <a16:creationId xmlns:a16="http://schemas.microsoft.com/office/drawing/2014/main" id="{963367CA-A8C5-448E-82A2-E466428B455C}"/>
              </a:ext>
            </a:extLst>
          </p:cNvPr>
          <p:cNvSpPr>
            <a:spLocks noGrp="1"/>
          </p:cNvSpPr>
          <p:nvPr>
            <p:ph type="body" sz="quarter" idx="10"/>
          </p:nvPr>
        </p:nvSpPr>
        <p:spPr>
          <a:xfrm>
            <a:off x="274702" y="1211287"/>
            <a:ext cx="11888787" cy="4838248"/>
          </a:xfrm>
        </p:spPr>
        <p:txBody>
          <a:bodyPr/>
          <a:lstStyle/>
          <a:p>
            <a:pPr marL="0" indent="0">
              <a:buNone/>
            </a:pPr>
            <a:r>
              <a:rPr lang="en-US" dirty="0"/>
              <a:t>AI </a:t>
            </a:r>
            <a:r>
              <a:rPr lang="en-US" dirty="0" err="1"/>
              <a:t>Nextcon</a:t>
            </a:r>
            <a:r>
              <a:rPr lang="en-US" dirty="0"/>
              <a:t> Workshop, July 25 9-12 </a:t>
            </a:r>
            <a:r>
              <a:rPr lang="en-US" dirty="0">
                <a:hlinkClick r:id="rId2"/>
              </a:rPr>
              <a:t>https://vowpalwabbit.github.io/workshop/</a:t>
            </a:r>
            <a:r>
              <a:rPr lang="en-US" dirty="0"/>
              <a:t> </a:t>
            </a:r>
          </a:p>
          <a:p>
            <a:pPr marL="0" indent="0">
              <a:buNone/>
            </a:pPr>
            <a:endParaRPr lang="en-US" dirty="0"/>
          </a:p>
          <a:p>
            <a:pPr marL="0" indent="0">
              <a:buNone/>
            </a:pPr>
            <a:r>
              <a:rPr lang="en-US" dirty="0"/>
              <a:t>Personalizer Service: </a:t>
            </a:r>
            <a:r>
              <a:rPr lang="en-US" dirty="0">
                <a:hlinkClick r:id="rId3"/>
              </a:rPr>
              <a:t>http://aka.ms/personalizer</a:t>
            </a:r>
            <a:r>
              <a:rPr lang="en-US" dirty="0"/>
              <a:t> </a:t>
            </a:r>
          </a:p>
          <a:p>
            <a:pPr marL="0" indent="0">
              <a:buNone/>
            </a:pPr>
            <a:endParaRPr lang="en-US" dirty="0"/>
          </a:p>
          <a:p>
            <a:pPr marL="0" indent="0">
              <a:buNone/>
            </a:pPr>
            <a:r>
              <a:rPr lang="en-US" dirty="0" err="1"/>
              <a:t>Vowpal</a:t>
            </a:r>
            <a:r>
              <a:rPr lang="en-US" dirty="0"/>
              <a:t> Wabbit: </a:t>
            </a:r>
            <a:r>
              <a:rPr lang="en-US" dirty="0">
                <a:hlinkClick r:id="rId4"/>
              </a:rPr>
              <a:t>http://vowpalwabbit.org</a:t>
            </a:r>
            <a:r>
              <a:rPr lang="en-US" dirty="0"/>
              <a:t> </a:t>
            </a:r>
          </a:p>
          <a:p>
            <a:pPr marL="0" indent="0">
              <a:buNone/>
            </a:pPr>
            <a:endParaRPr lang="en-US" dirty="0"/>
          </a:p>
          <a:p>
            <a:pPr marL="0" indent="0">
              <a:buNone/>
            </a:pPr>
            <a:r>
              <a:rPr lang="en-US" dirty="0"/>
              <a:t>ICML tutorial: </a:t>
            </a:r>
            <a:r>
              <a:rPr lang="en-US" dirty="0">
                <a:hlinkClick r:id="rId5"/>
              </a:rPr>
              <a:t>http://hunch.net/~rwil</a:t>
            </a:r>
            <a:r>
              <a:rPr lang="en-US" dirty="0"/>
              <a:t> </a:t>
            </a:r>
          </a:p>
        </p:txBody>
      </p:sp>
    </p:spTree>
    <p:extLst>
      <p:ext uri="{BB962C8B-B14F-4D97-AF65-F5344CB8AC3E}">
        <p14:creationId xmlns:p14="http://schemas.microsoft.com/office/powerpoint/2010/main" val="3031390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3F87A-E61C-463F-89BE-0B2EBBE4AD25}"/>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9EEC2EE-9507-4374-8197-AFA3F29E4024}"/>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DCADF99E-6AC6-4106-A165-09FD519534D6}"/>
              </a:ext>
            </a:extLst>
          </p:cNvPr>
          <p:cNvPicPr>
            <a:picLocks noChangeAspect="1"/>
          </p:cNvPicPr>
          <p:nvPr/>
        </p:nvPicPr>
        <p:blipFill>
          <a:blip r:embed="rId2"/>
          <a:stretch>
            <a:fillRect/>
          </a:stretch>
        </p:blipFill>
        <p:spPr>
          <a:xfrm>
            <a:off x="881" y="-1"/>
            <a:ext cx="12434711" cy="6994525"/>
          </a:xfrm>
          <a:prstGeom prst="rect">
            <a:avLst/>
          </a:prstGeom>
        </p:spPr>
      </p:pic>
    </p:spTree>
    <p:extLst>
      <p:ext uri="{BB962C8B-B14F-4D97-AF65-F5344CB8AC3E}">
        <p14:creationId xmlns:p14="http://schemas.microsoft.com/office/powerpoint/2010/main" val="1601776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8DCBB-CE97-4367-9EC1-7BF2C1216D85}"/>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892CD86-667C-4405-A943-1456FE62FB92}"/>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F6DA109F-6FED-4B84-B75A-794E6147886A}"/>
              </a:ext>
            </a:extLst>
          </p:cNvPr>
          <p:cNvPicPr>
            <a:picLocks noChangeAspect="1"/>
          </p:cNvPicPr>
          <p:nvPr/>
        </p:nvPicPr>
        <p:blipFill>
          <a:blip r:embed="rId2"/>
          <a:stretch>
            <a:fillRect/>
          </a:stretch>
        </p:blipFill>
        <p:spPr>
          <a:xfrm>
            <a:off x="881" y="-1"/>
            <a:ext cx="12434711" cy="6994525"/>
          </a:xfrm>
          <a:prstGeom prst="rect">
            <a:avLst/>
          </a:prstGeom>
        </p:spPr>
      </p:pic>
    </p:spTree>
    <p:extLst>
      <p:ext uri="{BB962C8B-B14F-4D97-AF65-F5344CB8AC3E}">
        <p14:creationId xmlns:p14="http://schemas.microsoft.com/office/powerpoint/2010/main" val="2525444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123102" y="3095211"/>
            <a:ext cx="5224228" cy="24327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endParaRPr lang="en-US" sz="1836"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3" name="Table 2"/>
          <p:cNvGraphicFramePr>
            <a:graphicFrameLocks noGrp="1"/>
          </p:cNvGraphicFramePr>
          <p:nvPr/>
        </p:nvGraphicFramePr>
        <p:xfrm>
          <a:off x="2989082" y="3282996"/>
          <a:ext cx="2023510" cy="1671636"/>
        </p:xfrm>
        <a:graphic>
          <a:graphicData uri="http://schemas.openxmlformats.org/drawingml/2006/table">
            <a:tbl>
              <a:tblPr bandRow="1">
                <a:tableStyleId>{5940675A-B579-460E-94D1-54222C63F5DA}</a:tableStyleId>
              </a:tblPr>
              <a:tblGrid>
                <a:gridCol w="404702">
                  <a:extLst>
                    <a:ext uri="{9D8B030D-6E8A-4147-A177-3AD203B41FA5}">
                      <a16:colId xmlns:a16="http://schemas.microsoft.com/office/drawing/2014/main" val="20000"/>
                    </a:ext>
                  </a:extLst>
                </a:gridCol>
                <a:gridCol w="404702">
                  <a:extLst>
                    <a:ext uri="{9D8B030D-6E8A-4147-A177-3AD203B41FA5}">
                      <a16:colId xmlns:a16="http://schemas.microsoft.com/office/drawing/2014/main" val="20001"/>
                    </a:ext>
                  </a:extLst>
                </a:gridCol>
                <a:gridCol w="404702">
                  <a:extLst>
                    <a:ext uri="{9D8B030D-6E8A-4147-A177-3AD203B41FA5}">
                      <a16:colId xmlns:a16="http://schemas.microsoft.com/office/drawing/2014/main" val="20002"/>
                    </a:ext>
                  </a:extLst>
                </a:gridCol>
                <a:gridCol w="404702">
                  <a:extLst>
                    <a:ext uri="{9D8B030D-6E8A-4147-A177-3AD203B41FA5}">
                      <a16:colId xmlns:a16="http://schemas.microsoft.com/office/drawing/2014/main" val="20003"/>
                    </a:ext>
                  </a:extLst>
                </a:gridCol>
                <a:gridCol w="404702">
                  <a:extLst>
                    <a:ext uri="{9D8B030D-6E8A-4147-A177-3AD203B41FA5}">
                      <a16:colId xmlns:a16="http://schemas.microsoft.com/office/drawing/2014/main" val="20004"/>
                    </a:ext>
                  </a:extLst>
                </a:gridCol>
              </a:tblGrid>
              <a:tr h="417909">
                <a:tc>
                  <a:txBody>
                    <a:bodyPr/>
                    <a:lstStyle/>
                    <a:p>
                      <a:pPr algn="ctr"/>
                      <a:r>
                        <a:rPr lang="en-US" sz="1800"/>
                        <a:t>1</a:t>
                      </a:r>
                    </a:p>
                  </a:txBody>
                  <a:tcPr marL="93247" marR="93247" marT="46623" marB="46623">
                    <a:solidFill>
                      <a:schemeClr val="bg1"/>
                    </a:solidFill>
                  </a:tcPr>
                </a:tc>
                <a:tc>
                  <a:txBody>
                    <a:bodyPr/>
                    <a:lstStyle/>
                    <a:p>
                      <a:pPr algn="ctr"/>
                      <a:r>
                        <a:rPr lang="en-US" sz="1800"/>
                        <a:t>1</a:t>
                      </a:r>
                    </a:p>
                  </a:txBody>
                  <a:tcPr marL="93247" marR="93247" marT="46623" marB="46623">
                    <a:solidFill>
                      <a:schemeClr val="bg1"/>
                    </a:solidFill>
                  </a:tcPr>
                </a:tc>
                <a:tc>
                  <a:txBody>
                    <a:bodyPr/>
                    <a:lstStyle/>
                    <a:p>
                      <a:pPr algn="ctr"/>
                      <a:r>
                        <a:rPr lang="en-US" sz="1800"/>
                        <a:t>5</a:t>
                      </a:r>
                    </a:p>
                  </a:txBody>
                  <a:tcPr marL="93247" marR="93247" marT="46623" marB="46623">
                    <a:solidFill>
                      <a:schemeClr val="bg1"/>
                    </a:solidFill>
                  </a:tcPr>
                </a:tc>
                <a:tc>
                  <a:txBody>
                    <a:bodyPr/>
                    <a:lstStyle/>
                    <a:p>
                      <a:pPr algn="ctr"/>
                      <a:r>
                        <a:rPr lang="en-US" sz="1800"/>
                        <a:t>4</a:t>
                      </a:r>
                    </a:p>
                  </a:txBody>
                  <a:tcPr marL="93247" marR="93247" marT="46623" marB="46623">
                    <a:solidFill>
                      <a:schemeClr val="bg1"/>
                    </a:solidFill>
                  </a:tcPr>
                </a:tc>
                <a:tc>
                  <a:txBody>
                    <a:bodyPr/>
                    <a:lstStyle/>
                    <a:p>
                      <a:pPr algn="ctr"/>
                      <a:r>
                        <a:rPr lang="en-US" sz="1800"/>
                        <a:t>3</a:t>
                      </a:r>
                    </a:p>
                  </a:txBody>
                  <a:tcPr marL="93247" marR="93247" marT="46623" marB="46623">
                    <a:solidFill>
                      <a:schemeClr val="bg1"/>
                    </a:solidFill>
                  </a:tcPr>
                </a:tc>
                <a:extLst>
                  <a:ext uri="{0D108BD9-81ED-4DB2-BD59-A6C34878D82A}">
                    <a16:rowId xmlns:a16="http://schemas.microsoft.com/office/drawing/2014/main" val="10000"/>
                  </a:ext>
                </a:extLst>
              </a:tr>
              <a:tr h="417909">
                <a:tc>
                  <a:txBody>
                    <a:bodyPr/>
                    <a:lstStyle/>
                    <a:p>
                      <a:pPr algn="ctr"/>
                      <a:r>
                        <a:rPr lang="en-US" sz="1800"/>
                        <a:t>7</a:t>
                      </a:r>
                    </a:p>
                  </a:txBody>
                  <a:tcPr marL="93247" marR="93247" marT="46623" marB="46623">
                    <a:solidFill>
                      <a:schemeClr val="bg1"/>
                    </a:solidFill>
                  </a:tcPr>
                </a:tc>
                <a:tc>
                  <a:txBody>
                    <a:bodyPr/>
                    <a:lstStyle/>
                    <a:p>
                      <a:pPr algn="ctr"/>
                      <a:r>
                        <a:rPr lang="en-US" sz="1800"/>
                        <a:t>5</a:t>
                      </a:r>
                    </a:p>
                  </a:txBody>
                  <a:tcPr marL="93247" marR="93247" marT="46623" marB="46623">
                    <a:solidFill>
                      <a:schemeClr val="bg1"/>
                    </a:solidFill>
                  </a:tcPr>
                </a:tc>
                <a:tc>
                  <a:txBody>
                    <a:bodyPr/>
                    <a:lstStyle/>
                    <a:p>
                      <a:pPr algn="ctr"/>
                      <a:r>
                        <a:rPr lang="en-US" sz="1800"/>
                        <a:t>3</a:t>
                      </a:r>
                    </a:p>
                  </a:txBody>
                  <a:tcPr marL="93247" marR="93247" marT="46623" marB="46623">
                    <a:solidFill>
                      <a:schemeClr val="bg1"/>
                    </a:solidFill>
                  </a:tcPr>
                </a:tc>
                <a:tc>
                  <a:txBody>
                    <a:bodyPr/>
                    <a:lstStyle/>
                    <a:p>
                      <a:pPr algn="ctr"/>
                      <a:r>
                        <a:rPr lang="en-US" sz="1800"/>
                        <a:t>5</a:t>
                      </a:r>
                    </a:p>
                  </a:txBody>
                  <a:tcPr marL="93247" marR="93247" marT="46623" marB="46623">
                    <a:solidFill>
                      <a:schemeClr val="bg1"/>
                    </a:solidFill>
                  </a:tcPr>
                </a:tc>
                <a:tc>
                  <a:txBody>
                    <a:bodyPr/>
                    <a:lstStyle/>
                    <a:p>
                      <a:pPr algn="ctr"/>
                      <a:r>
                        <a:rPr lang="en-US" sz="1800"/>
                        <a:t>3</a:t>
                      </a:r>
                    </a:p>
                  </a:txBody>
                  <a:tcPr marL="93247" marR="93247" marT="46623" marB="46623">
                    <a:solidFill>
                      <a:schemeClr val="bg1"/>
                    </a:solidFill>
                  </a:tcPr>
                </a:tc>
                <a:extLst>
                  <a:ext uri="{0D108BD9-81ED-4DB2-BD59-A6C34878D82A}">
                    <a16:rowId xmlns:a16="http://schemas.microsoft.com/office/drawing/2014/main" val="10001"/>
                  </a:ext>
                </a:extLst>
              </a:tr>
              <a:tr h="417909">
                <a:tc>
                  <a:txBody>
                    <a:bodyPr/>
                    <a:lstStyle/>
                    <a:p>
                      <a:pPr algn="ctr"/>
                      <a:r>
                        <a:rPr lang="en-US" sz="1800"/>
                        <a:t>5</a:t>
                      </a:r>
                    </a:p>
                  </a:txBody>
                  <a:tcPr marL="93247" marR="93247" marT="46623" marB="46623">
                    <a:solidFill>
                      <a:schemeClr val="bg1"/>
                    </a:solidFill>
                  </a:tcPr>
                </a:tc>
                <a:tc>
                  <a:txBody>
                    <a:bodyPr/>
                    <a:lstStyle/>
                    <a:p>
                      <a:pPr algn="ctr"/>
                      <a:r>
                        <a:rPr lang="en-US" sz="1800"/>
                        <a:t>5</a:t>
                      </a:r>
                    </a:p>
                  </a:txBody>
                  <a:tcPr marL="93247" marR="93247" marT="46623" marB="46623">
                    <a:solidFill>
                      <a:schemeClr val="bg1"/>
                    </a:solidFill>
                  </a:tcPr>
                </a:tc>
                <a:tc>
                  <a:txBody>
                    <a:bodyPr/>
                    <a:lstStyle/>
                    <a:p>
                      <a:pPr algn="ctr"/>
                      <a:r>
                        <a:rPr lang="en-US" sz="1800"/>
                        <a:t>9</a:t>
                      </a:r>
                    </a:p>
                  </a:txBody>
                  <a:tcPr marL="93247" marR="93247" marT="46623" marB="46623">
                    <a:solidFill>
                      <a:schemeClr val="bg1"/>
                    </a:solidFill>
                  </a:tcPr>
                </a:tc>
                <a:tc>
                  <a:txBody>
                    <a:bodyPr/>
                    <a:lstStyle/>
                    <a:p>
                      <a:pPr algn="ctr"/>
                      <a:r>
                        <a:rPr lang="en-US" sz="1800"/>
                        <a:t>0</a:t>
                      </a:r>
                    </a:p>
                  </a:txBody>
                  <a:tcPr marL="93247" marR="93247" marT="46623" marB="46623">
                    <a:solidFill>
                      <a:schemeClr val="bg1"/>
                    </a:solidFill>
                  </a:tcPr>
                </a:tc>
                <a:tc>
                  <a:txBody>
                    <a:bodyPr/>
                    <a:lstStyle/>
                    <a:p>
                      <a:pPr algn="ctr"/>
                      <a:r>
                        <a:rPr lang="en-US" sz="1800"/>
                        <a:t>6</a:t>
                      </a:r>
                    </a:p>
                  </a:txBody>
                  <a:tcPr marL="93247" marR="93247" marT="46623" marB="46623">
                    <a:solidFill>
                      <a:schemeClr val="bg1"/>
                    </a:solidFill>
                  </a:tcPr>
                </a:tc>
                <a:extLst>
                  <a:ext uri="{0D108BD9-81ED-4DB2-BD59-A6C34878D82A}">
                    <a16:rowId xmlns:a16="http://schemas.microsoft.com/office/drawing/2014/main" val="10002"/>
                  </a:ext>
                </a:extLst>
              </a:tr>
              <a:tr h="417909">
                <a:tc>
                  <a:txBody>
                    <a:bodyPr/>
                    <a:lstStyle/>
                    <a:p>
                      <a:pPr algn="ctr"/>
                      <a:r>
                        <a:rPr lang="en-US" sz="1800"/>
                        <a:t>3</a:t>
                      </a:r>
                    </a:p>
                  </a:txBody>
                  <a:tcPr marL="93247" marR="93247" marT="46623" marB="46623">
                    <a:solidFill>
                      <a:schemeClr val="bg1"/>
                    </a:solidFill>
                  </a:tcPr>
                </a:tc>
                <a:tc>
                  <a:txBody>
                    <a:bodyPr/>
                    <a:lstStyle/>
                    <a:p>
                      <a:pPr algn="ctr"/>
                      <a:r>
                        <a:rPr lang="en-US" sz="1800"/>
                        <a:t>5</a:t>
                      </a:r>
                    </a:p>
                  </a:txBody>
                  <a:tcPr marL="93247" marR="93247" marT="46623" marB="46623">
                    <a:solidFill>
                      <a:schemeClr val="bg1"/>
                    </a:solidFill>
                  </a:tcPr>
                </a:tc>
                <a:tc>
                  <a:txBody>
                    <a:bodyPr/>
                    <a:lstStyle/>
                    <a:p>
                      <a:pPr algn="ctr"/>
                      <a:r>
                        <a:rPr lang="en-US" sz="1800"/>
                        <a:t>2</a:t>
                      </a:r>
                    </a:p>
                  </a:txBody>
                  <a:tcPr marL="93247" marR="93247" marT="46623" marB="46623">
                    <a:solidFill>
                      <a:schemeClr val="bg1"/>
                    </a:solidFill>
                  </a:tcPr>
                </a:tc>
                <a:tc>
                  <a:txBody>
                    <a:bodyPr/>
                    <a:lstStyle/>
                    <a:p>
                      <a:pPr algn="ctr"/>
                      <a:r>
                        <a:rPr lang="en-US" sz="1800"/>
                        <a:t>0</a:t>
                      </a:r>
                    </a:p>
                  </a:txBody>
                  <a:tcPr marL="93247" marR="93247" marT="46623" marB="46623">
                    <a:solidFill>
                      <a:schemeClr val="bg1"/>
                    </a:solidFill>
                  </a:tcPr>
                </a:tc>
                <a:tc>
                  <a:txBody>
                    <a:bodyPr/>
                    <a:lstStyle/>
                    <a:p>
                      <a:pPr algn="ctr"/>
                      <a:r>
                        <a:rPr lang="en-US" sz="1800"/>
                        <a:t>0</a:t>
                      </a:r>
                    </a:p>
                  </a:txBody>
                  <a:tcPr marL="93247" marR="93247" marT="46623" marB="46623">
                    <a:solidFill>
                      <a:schemeClr val="bg1"/>
                    </a:solidFill>
                  </a:tcPr>
                </a:tc>
                <a:extLst>
                  <a:ext uri="{0D108BD9-81ED-4DB2-BD59-A6C34878D82A}">
                    <a16:rowId xmlns:a16="http://schemas.microsoft.com/office/drawing/2014/main" val="10003"/>
                  </a:ext>
                </a:extLst>
              </a:tr>
            </a:tbl>
          </a:graphicData>
        </a:graphic>
      </p:graphicFrame>
      <p:grpSp>
        <p:nvGrpSpPr>
          <p:cNvPr id="12" name="Group 11"/>
          <p:cNvGrpSpPr/>
          <p:nvPr/>
        </p:nvGrpSpPr>
        <p:grpSpPr>
          <a:xfrm>
            <a:off x="200806" y="3157967"/>
            <a:ext cx="2211632" cy="2128181"/>
            <a:chOff x="5996352" y="360478"/>
            <a:chExt cx="2168771" cy="2086937"/>
          </a:xfrm>
        </p:grpSpPr>
        <p:pic>
          <p:nvPicPr>
            <p:cNvPr id="2" name="Picture 1"/>
            <p:cNvPicPr/>
            <p:nvPr/>
          </p:nvPicPr>
          <p:blipFill rotWithShape="1">
            <a:blip r:embed="rId3"/>
            <a:srcRect l="3383" t="7463" r="70533" b="55794"/>
            <a:stretch/>
          </p:blipFill>
          <p:spPr bwMode="auto">
            <a:xfrm>
              <a:off x="5996352" y="360478"/>
              <a:ext cx="2168771" cy="1796569"/>
            </a:xfrm>
            <a:prstGeom prst="rect">
              <a:avLst/>
            </a:prstGeom>
            <a:ln>
              <a:noFill/>
            </a:ln>
            <a:extLst>
              <a:ext uri="{53640926-AAD7-44D8-BBD7-CCE9431645EC}">
                <a14:shadowObscured xmlns:a14="http://schemas.microsoft.com/office/drawing/2010/main"/>
              </a:ext>
            </a:extLst>
          </p:spPr>
        </p:pic>
        <p:sp>
          <p:nvSpPr>
            <p:cNvPr id="4" name="TextBox 3"/>
            <p:cNvSpPr txBox="1"/>
            <p:nvPr/>
          </p:nvSpPr>
          <p:spPr>
            <a:xfrm>
              <a:off x="6180821" y="2164862"/>
              <a:ext cx="1810432" cy="282553"/>
            </a:xfrm>
            <a:prstGeom prst="rect">
              <a:avLst/>
            </a:prstGeom>
            <a:noFill/>
          </p:spPr>
          <p:txBody>
            <a:bodyPr wrap="none" lIns="0" tIns="0" rIns="0" bIns="0" rtlCol="0">
              <a:spAutoFit/>
            </a:bodyPr>
            <a:lstStyle/>
            <a:p>
              <a:r>
                <a:rPr lang="en-US" sz="1836">
                  <a:gradFill>
                    <a:gsLst>
                      <a:gs pos="2917">
                        <a:schemeClr val="tx1"/>
                      </a:gs>
                      <a:gs pos="30000">
                        <a:schemeClr val="tx1"/>
                      </a:gs>
                    </a:gsLst>
                    <a:lin ang="5400000" scaled="0"/>
                  </a:gradFill>
                </a:rPr>
                <a:t>Training examples</a:t>
              </a:r>
            </a:p>
          </p:txBody>
        </p:sp>
      </p:grpSp>
      <p:sp>
        <p:nvSpPr>
          <p:cNvPr id="5" name="TextBox 4"/>
          <p:cNvSpPr txBox="1"/>
          <p:nvPr/>
        </p:nvSpPr>
        <p:spPr>
          <a:xfrm>
            <a:off x="3194808" y="4998011"/>
            <a:ext cx="1468545" cy="288137"/>
          </a:xfrm>
          <a:prstGeom prst="rect">
            <a:avLst/>
          </a:prstGeom>
          <a:noFill/>
        </p:spPr>
        <p:txBody>
          <a:bodyPr wrap="none" lIns="0" tIns="0" rIns="0" bIns="0" rtlCol="0">
            <a:spAutoFit/>
          </a:bodyPr>
          <a:lstStyle/>
          <a:p>
            <a:r>
              <a:rPr lang="en-US" sz="1836">
                <a:gradFill>
                  <a:gsLst>
                    <a:gs pos="2917">
                      <a:schemeClr val="tx1"/>
                    </a:gs>
                    <a:gs pos="30000">
                      <a:schemeClr val="tx1"/>
                    </a:gs>
                  </a:gsLst>
                  <a:lin ang="5400000" scaled="0"/>
                </a:gradFill>
              </a:rPr>
              <a:t>Training labels</a:t>
            </a:r>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5738" t="62594" r="60304" b="28687"/>
          <a:stretch/>
        </p:blipFill>
        <p:spPr>
          <a:xfrm>
            <a:off x="10475729" y="1945811"/>
            <a:ext cx="735216" cy="968332"/>
          </a:xfrm>
          <a:prstGeom prst="rect">
            <a:avLst/>
          </a:prstGeom>
        </p:spPr>
      </p:pic>
      <p:sp>
        <p:nvSpPr>
          <p:cNvPr id="9" name="Flowchart: Document 8"/>
          <p:cNvSpPr/>
          <p:nvPr/>
        </p:nvSpPr>
        <p:spPr bwMode="auto">
          <a:xfrm>
            <a:off x="9907878" y="3733054"/>
            <a:ext cx="1870918" cy="1183521"/>
          </a:xfrm>
          <a:prstGeom prst="flowChartDocumen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1836">
                <a:gradFill>
                  <a:gsLst>
                    <a:gs pos="0">
                      <a:srgbClr val="FFFFFF"/>
                    </a:gs>
                    <a:gs pos="100000">
                      <a:srgbClr val="FFFFFF"/>
                    </a:gs>
                  </a:gsLst>
                  <a:lin ang="5400000" scaled="0"/>
                </a:gradFill>
                <a:ea typeface="Segoe UI" pitchFamily="34" charset="0"/>
                <a:cs typeface="Segoe UI" pitchFamily="34" charset="0"/>
              </a:rPr>
              <a:t>Accurate digit classifier</a:t>
            </a:r>
          </a:p>
        </p:txBody>
      </p:sp>
      <p:sp>
        <p:nvSpPr>
          <p:cNvPr id="10" name="TextBox 9"/>
          <p:cNvSpPr txBox="1"/>
          <p:nvPr/>
        </p:nvSpPr>
        <p:spPr>
          <a:xfrm>
            <a:off x="10716647" y="5663747"/>
            <a:ext cx="253412" cy="576340"/>
          </a:xfrm>
          <a:prstGeom prst="rect">
            <a:avLst/>
          </a:prstGeom>
          <a:noFill/>
        </p:spPr>
        <p:txBody>
          <a:bodyPr wrap="none" lIns="0" tIns="0" rIns="0" bIns="0" rtlCol="0">
            <a:spAutoFit/>
          </a:bodyPr>
          <a:lstStyle/>
          <a:p>
            <a:r>
              <a:rPr lang="en-US" sz="3672">
                <a:gradFill>
                  <a:gsLst>
                    <a:gs pos="2917">
                      <a:schemeClr val="tx1"/>
                    </a:gs>
                    <a:gs pos="30000">
                      <a:schemeClr val="tx1"/>
                    </a:gs>
                  </a:gsLst>
                  <a:lin ang="5400000" scaled="0"/>
                </a:gradFill>
              </a:rPr>
              <a:t>2</a:t>
            </a:r>
          </a:p>
        </p:txBody>
      </p:sp>
      <p:sp>
        <p:nvSpPr>
          <p:cNvPr id="13" name="Down Arrow 12"/>
          <p:cNvSpPr/>
          <p:nvPr/>
        </p:nvSpPr>
        <p:spPr bwMode="auto">
          <a:xfrm rot="-5400000">
            <a:off x="9431249" y="4083034"/>
            <a:ext cx="496122" cy="457135"/>
          </a:xfrm>
          <a:prstGeom prst="down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endParaRPr lang="en-US" sz="1836"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Arrow Connector 14"/>
          <p:cNvCxnSpPr>
            <a:stCxn id="8" idx="2"/>
            <a:endCxn id="9" idx="0"/>
          </p:cNvCxnSpPr>
          <p:nvPr/>
        </p:nvCxnSpPr>
        <p:spPr>
          <a:xfrm>
            <a:off x="10843337" y="2914142"/>
            <a:ext cx="1" cy="8189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2"/>
            <a:endCxn id="10" idx="0"/>
          </p:cNvCxnSpPr>
          <p:nvPr/>
        </p:nvCxnSpPr>
        <p:spPr>
          <a:xfrm>
            <a:off x="10843337" y="4838331"/>
            <a:ext cx="16" cy="82541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355355" y="5420879"/>
            <a:ext cx="2191113" cy="320182"/>
          </a:xfrm>
          <a:prstGeom prst="rect">
            <a:avLst/>
          </a:prstGeom>
          <a:noFill/>
        </p:spPr>
        <p:txBody>
          <a:bodyPr wrap="none" lIns="0" tIns="0" rIns="0" bIns="0" rtlCol="0">
            <a:spAutoFit/>
          </a:bodyPr>
          <a:lstStyle/>
          <a:p>
            <a:r>
              <a:rPr lang="en-US" sz="2040">
                <a:gradFill>
                  <a:gsLst>
                    <a:gs pos="2917">
                      <a:schemeClr val="tx1"/>
                    </a:gs>
                    <a:gs pos="30000">
                      <a:schemeClr val="tx1"/>
                    </a:gs>
                  </a:gsLst>
                  <a:lin ang="5400000" scaled="0"/>
                </a:gradFill>
              </a:rPr>
              <a:t>Supervised Learner</a:t>
            </a:r>
          </a:p>
        </p:txBody>
      </p:sp>
      <p:sp>
        <p:nvSpPr>
          <p:cNvPr id="22" name="Down Arrow 21"/>
          <p:cNvSpPr/>
          <p:nvPr/>
        </p:nvSpPr>
        <p:spPr bwMode="auto">
          <a:xfrm rot="16200000">
            <a:off x="5247531" y="4137478"/>
            <a:ext cx="496122" cy="457135"/>
          </a:xfrm>
          <a:prstGeom prst="down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endParaRPr lang="en-US" sz="1836"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txBox="1">
            <a:spLocks/>
          </p:cNvSpPr>
          <p:nvPr/>
        </p:nvSpPr>
        <p:spPr>
          <a:xfrm>
            <a:off x="388921" y="51434"/>
            <a:ext cx="12047554" cy="71431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a:lstStyle>
          <a:p>
            <a:pPr defTabSz="932563"/>
            <a:r>
              <a:rPr lang="en-US" sz="6600" dirty="0">
                <a:solidFill>
                  <a:srgbClr val="505050"/>
                </a:solidFill>
                <a:cs typeface="Segoe UI Light" panose="020B0502040204020203" pitchFamily="34" charset="0"/>
              </a:rPr>
              <a:t>The Baseline: Supervised Learning</a:t>
            </a:r>
          </a:p>
        </p:txBody>
      </p:sp>
      <p:sp>
        <p:nvSpPr>
          <p:cNvPr id="20" name="Freeform 248">
            <a:extLst>
              <a:ext uri="{FF2B5EF4-FFF2-40B4-BE49-F238E27FC236}">
                <a16:creationId xmlns:a16="http://schemas.microsoft.com/office/drawing/2014/main" id="{7C5B0D80-500A-473B-AC16-3E6D6A284F4D}"/>
              </a:ext>
            </a:extLst>
          </p:cNvPr>
          <p:cNvSpPr>
            <a:spLocks/>
          </p:cNvSpPr>
          <p:nvPr/>
        </p:nvSpPr>
        <p:spPr bwMode="auto">
          <a:xfrm>
            <a:off x="5858812" y="3282996"/>
            <a:ext cx="3384872" cy="2014428"/>
          </a:xfrm>
          <a:custGeom>
            <a:avLst/>
            <a:gdLst>
              <a:gd name="T0" fmla="*/ 273 w 4091"/>
              <a:gd name="T1" fmla="*/ 3174 h 3174"/>
              <a:gd name="T2" fmla="*/ 3818 w 4091"/>
              <a:gd name="T3" fmla="*/ 3174 h 3174"/>
              <a:gd name="T4" fmla="*/ 4091 w 4091"/>
              <a:gd name="T5" fmla="*/ 2902 h 3174"/>
              <a:gd name="T6" fmla="*/ 4091 w 4091"/>
              <a:gd name="T7" fmla="*/ 273 h 3174"/>
              <a:gd name="T8" fmla="*/ 3818 w 4091"/>
              <a:gd name="T9" fmla="*/ 0 h 3174"/>
              <a:gd name="T10" fmla="*/ 273 w 4091"/>
              <a:gd name="T11" fmla="*/ 0 h 3174"/>
              <a:gd name="T12" fmla="*/ 0 w 4091"/>
              <a:gd name="T13" fmla="*/ 273 h 3174"/>
              <a:gd name="T14" fmla="*/ 0 w 4091"/>
              <a:gd name="T15" fmla="*/ 2902 h 3174"/>
              <a:gd name="T16" fmla="*/ 273 w 4091"/>
              <a:gd name="T17" fmla="*/ 3174 h 3174"/>
              <a:gd name="connsiteX0" fmla="*/ 667 w 10000"/>
              <a:gd name="connsiteY0" fmla="*/ 10000 h 10000"/>
              <a:gd name="connsiteX1" fmla="*/ 4958 w 10000"/>
              <a:gd name="connsiteY1" fmla="*/ 9912 h 10000"/>
              <a:gd name="connsiteX2" fmla="*/ 9333 w 10000"/>
              <a:gd name="connsiteY2" fmla="*/ 10000 h 10000"/>
              <a:gd name="connsiteX3" fmla="*/ 10000 w 10000"/>
              <a:gd name="connsiteY3" fmla="*/ 9143 h 10000"/>
              <a:gd name="connsiteX4" fmla="*/ 10000 w 10000"/>
              <a:gd name="connsiteY4" fmla="*/ 860 h 10000"/>
              <a:gd name="connsiteX5" fmla="*/ 9333 w 10000"/>
              <a:gd name="connsiteY5" fmla="*/ 0 h 10000"/>
              <a:gd name="connsiteX6" fmla="*/ 667 w 10000"/>
              <a:gd name="connsiteY6" fmla="*/ 0 h 10000"/>
              <a:gd name="connsiteX7" fmla="*/ 0 w 10000"/>
              <a:gd name="connsiteY7" fmla="*/ 860 h 10000"/>
              <a:gd name="connsiteX8" fmla="*/ 0 w 10000"/>
              <a:gd name="connsiteY8" fmla="*/ 9143 h 10000"/>
              <a:gd name="connsiteX9" fmla="*/ 667 w 10000"/>
              <a:gd name="connsiteY9" fmla="*/ 10000 h 10000"/>
              <a:gd name="connsiteX0" fmla="*/ 667 w 10000"/>
              <a:gd name="connsiteY0" fmla="*/ 10043 h 10043"/>
              <a:gd name="connsiteX1" fmla="*/ 4958 w 10000"/>
              <a:gd name="connsiteY1" fmla="*/ 9955 h 10043"/>
              <a:gd name="connsiteX2" fmla="*/ 9333 w 10000"/>
              <a:gd name="connsiteY2" fmla="*/ 10043 h 10043"/>
              <a:gd name="connsiteX3" fmla="*/ 10000 w 10000"/>
              <a:gd name="connsiteY3" fmla="*/ 9186 h 10043"/>
              <a:gd name="connsiteX4" fmla="*/ 10000 w 10000"/>
              <a:gd name="connsiteY4" fmla="*/ 903 h 10043"/>
              <a:gd name="connsiteX5" fmla="*/ 9333 w 10000"/>
              <a:gd name="connsiteY5" fmla="*/ 43 h 10043"/>
              <a:gd name="connsiteX6" fmla="*/ 4914 w 10000"/>
              <a:gd name="connsiteY6" fmla="*/ 0 h 10043"/>
              <a:gd name="connsiteX7" fmla="*/ 667 w 10000"/>
              <a:gd name="connsiteY7" fmla="*/ 43 h 10043"/>
              <a:gd name="connsiteX8" fmla="*/ 0 w 10000"/>
              <a:gd name="connsiteY8" fmla="*/ 903 h 10043"/>
              <a:gd name="connsiteX9" fmla="*/ 0 w 10000"/>
              <a:gd name="connsiteY9" fmla="*/ 9186 h 10043"/>
              <a:gd name="connsiteX10" fmla="*/ 667 w 10000"/>
              <a:gd name="connsiteY10" fmla="*/ 10043 h 10043"/>
              <a:gd name="connsiteX0" fmla="*/ 667 w 10000"/>
              <a:gd name="connsiteY0" fmla="*/ 10043 h 10043"/>
              <a:gd name="connsiteX1" fmla="*/ 4958 w 10000"/>
              <a:gd name="connsiteY1" fmla="*/ 9955 h 10043"/>
              <a:gd name="connsiteX2" fmla="*/ 9333 w 10000"/>
              <a:gd name="connsiteY2" fmla="*/ 10043 h 10043"/>
              <a:gd name="connsiteX3" fmla="*/ 10000 w 10000"/>
              <a:gd name="connsiteY3" fmla="*/ 9186 h 10043"/>
              <a:gd name="connsiteX4" fmla="*/ 10000 w 10000"/>
              <a:gd name="connsiteY4" fmla="*/ 903 h 10043"/>
              <a:gd name="connsiteX5" fmla="*/ 9333 w 10000"/>
              <a:gd name="connsiteY5" fmla="*/ 43 h 10043"/>
              <a:gd name="connsiteX6" fmla="*/ 4738 w 10000"/>
              <a:gd name="connsiteY6" fmla="*/ 0 h 10043"/>
              <a:gd name="connsiteX7" fmla="*/ 667 w 10000"/>
              <a:gd name="connsiteY7" fmla="*/ 43 h 10043"/>
              <a:gd name="connsiteX8" fmla="*/ 0 w 10000"/>
              <a:gd name="connsiteY8" fmla="*/ 903 h 10043"/>
              <a:gd name="connsiteX9" fmla="*/ 0 w 10000"/>
              <a:gd name="connsiteY9" fmla="*/ 9186 h 10043"/>
              <a:gd name="connsiteX10" fmla="*/ 667 w 10000"/>
              <a:gd name="connsiteY10" fmla="*/ 10043 h 10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00" h="10043">
                <a:moveTo>
                  <a:pt x="667" y="10043"/>
                </a:moveTo>
                <a:lnTo>
                  <a:pt x="4958" y="9955"/>
                </a:lnTo>
                <a:lnTo>
                  <a:pt x="9333" y="10043"/>
                </a:lnTo>
                <a:cubicBezTo>
                  <a:pt x="9699" y="10043"/>
                  <a:pt x="10000" y="9659"/>
                  <a:pt x="10000" y="9186"/>
                </a:cubicBezTo>
                <a:lnTo>
                  <a:pt x="10000" y="903"/>
                </a:lnTo>
                <a:cubicBezTo>
                  <a:pt x="10000" y="427"/>
                  <a:pt x="9699" y="43"/>
                  <a:pt x="9333" y="43"/>
                </a:cubicBezTo>
                <a:lnTo>
                  <a:pt x="4738" y="0"/>
                </a:lnTo>
                <a:lnTo>
                  <a:pt x="667" y="43"/>
                </a:lnTo>
                <a:cubicBezTo>
                  <a:pt x="298" y="43"/>
                  <a:pt x="0" y="427"/>
                  <a:pt x="0" y="903"/>
                </a:cubicBezTo>
                <a:lnTo>
                  <a:pt x="0" y="9186"/>
                </a:lnTo>
                <a:cubicBezTo>
                  <a:pt x="0" y="9659"/>
                  <a:pt x="298" y="10043"/>
                  <a:pt x="667" y="10043"/>
                </a:cubicBezTo>
                <a:close/>
              </a:path>
            </a:pathLst>
          </a:custGeom>
          <a:noFill/>
          <a:ln w="38100">
            <a:solidFill>
              <a:srgbClr val="000000"/>
            </a:solidFill>
            <a:prstDash val="solid"/>
            <a:round/>
            <a:headEnd/>
            <a:tailEnd/>
          </a:ln>
        </p:spPr>
        <p:txBody>
          <a:bodyPr vert="horz" wrap="square" lIns="93234" tIns="46616" rIns="93234" bIns="46616" numCol="1" anchor="t" anchorCtr="0" compatLnSpc="1">
            <a:prstTxWarp prst="textNoShape">
              <a:avLst/>
            </a:prstTxWarp>
          </a:bodyPr>
          <a:lstStyle/>
          <a:p>
            <a:endParaRPr lang="en-US" sz="1836"/>
          </a:p>
        </p:txBody>
      </p:sp>
      <p:grpSp>
        <p:nvGrpSpPr>
          <p:cNvPr id="23" name="Group 22">
            <a:extLst>
              <a:ext uri="{FF2B5EF4-FFF2-40B4-BE49-F238E27FC236}">
                <a16:creationId xmlns:a16="http://schemas.microsoft.com/office/drawing/2014/main" id="{E418AD11-23BE-4662-84F6-86EEF615D7AD}"/>
              </a:ext>
            </a:extLst>
          </p:cNvPr>
          <p:cNvGrpSpPr/>
          <p:nvPr/>
        </p:nvGrpSpPr>
        <p:grpSpPr>
          <a:xfrm>
            <a:off x="6169761" y="3357570"/>
            <a:ext cx="2689148" cy="1802322"/>
            <a:chOff x="6096000" y="2606605"/>
            <a:chExt cx="1802678" cy="1204603"/>
          </a:xfrm>
        </p:grpSpPr>
        <p:sp>
          <p:nvSpPr>
            <p:cNvPr id="24" name="Freeform 5">
              <a:extLst>
                <a:ext uri="{FF2B5EF4-FFF2-40B4-BE49-F238E27FC236}">
                  <a16:creationId xmlns:a16="http://schemas.microsoft.com/office/drawing/2014/main" id="{44882C15-95C4-4A67-BB94-A1A0B98711BB}"/>
                </a:ext>
              </a:extLst>
            </p:cNvPr>
            <p:cNvSpPr>
              <a:spLocks noEditPoints="1"/>
            </p:cNvSpPr>
            <p:nvPr/>
          </p:nvSpPr>
          <p:spPr bwMode="auto">
            <a:xfrm>
              <a:off x="6694914" y="3242338"/>
              <a:ext cx="390684" cy="392535"/>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25" name="Freeform 6">
              <a:extLst>
                <a:ext uri="{FF2B5EF4-FFF2-40B4-BE49-F238E27FC236}">
                  <a16:creationId xmlns:a16="http://schemas.microsoft.com/office/drawing/2014/main" id="{49651EA8-0400-4DA2-AAD3-007842995433}"/>
                </a:ext>
              </a:extLst>
            </p:cNvPr>
            <p:cNvSpPr>
              <a:spLocks noEditPoints="1"/>
            </p:cNvSpPr>
            <p:nvPr/>
          </p:nvSpPr>
          <p:spPr bwMode="auto">
            <a:xfrm>
              <a:off x="6096000" y="3201603"/>
              <a:ext cx="606320" cy="609605"/>
            </a:xfrm>
            <a:custGeom>
              <a:avLst/>
              <a:gdLst>
                <a:gd name="T0" fmla="*/ 136 w 138"/>
                <a:gd name="T1" fmla="*/ 83 h 139"/>
                <a:gd name="T2" fmla="*/ 126 w 138"/>
                <a:gd name="T3" fmla="*/ 72 h 139"/>
                <a:gd name="T4" fmla="*/ 136 w 138"/>
                <a:gd name="T5" fmla="*/ 61 h 139"/>
                <a:gd name="T6" fmla="*/ 127 w 138"/>
                <a:gd name="T7" fmla="*/ 53 h 139"/>
                <a:gd name="T8" fmla="*/ 124 w 138"/>
                <a:gd name="T9" fmla="*/ 44 h 139"/>
                <a:gd name="T10" fmla="*/ 126 w 138"/>
                <a:gd name="T11" fmla="*/ 32 h 139"/>
                <a:gd name="T12" fmla="*/ 111 w 138"/>
                <a:gd name="T13" fmla="*/ 31 h 139"/>
                <a:gd name="T14" fmla="*/ 111 w 138"/>
                <a:gd name="T15" fmla="*/ 16 h 139"/>
                <a:gd name="T16" fmla="*/ 98 w 138"/>
                <a:gd name="T17" fmla="*/ 17 h 139"/>
                <a:gd name="T18" fmla="*/ 90 w 138"/>
                <a:gd name="T19" fmla="*/ 13 h 139"/>
                <a:gd name="T20" fmla="*/ 82 w 138"/>
                <a:gd name="T21" fmla="*/ 3 h 139"/>
                <a:gd name="T22" fmla="*/ 72 w 138"/>
                <a:gd name="T23" fmla="*/ 13 h 139"/>
                <a:gd name="T24" fmla="*/ 61 w 138"/>
                <a:gd name="T25" fmla="*/ 2 h 139"/>
                <a:gd name="T26" fmla="*/ 52 w 138"/>
                <a:gd name="T27" fmla="*/ 11 h 139"/>
                <a:gd name="T28" fmla="*/ 44 w 138"/>
                <a:gd name="T29" fmla="*/ 15 h 139"/>
                <a:gd name="T30" fmla="*/ 31 w 138"/>
                <a:gd name="T31" fmla="*/ 13 h 139"/>
                <a:gd name="T32" fmla="*/ 31 w 138"/>
                <a:gd name="T33" fmla="*/ 27 h 139"/>
                <a:gd name="T34" fmla="*/ 15 w 138"/>
                <a:gd name="T35" fmla="*/ 28 h 139"/>
                <a:gd name="T36" fmla="*/ 16 w 138"/>
                <a:gd name="T37" fmla="*/ 40 h 139"/>
                <a:gd name="T38" fmla="*/ 12 w 138"/>
                <a:gd name="T39" fmla="*/ 49 h 139"/>
                <a:gd name="T40" fmla="*/ 2 w 138"/>
                <a:gd name="T41" fmla="*/ 56 h 139"/>
                <a:gd name="T42" fmla="*/ 12 w 138"/>
                <a:gd name="T43" fmla="*/ 67 h 139"/>
                <a:gd name="T44" fmla="*/ 1 w 138"/>
                <a:gd name="T45" fmla="*/ 78 h 139"/>
                <a:gd name="T46" fmla="*/ 11 w 138"/>
                <a:gd name="T47" fmla="*/ 86 h 139"/>
                <a:gd name="T48" fmla="*/ 14 w 138"/>
                <a:gd name="T49" fmla="*/ 95 h 139"/>
                <a:gd name="T50" fmla="*/ 12 w 138"/>
                <a:gd name="T51" fmla="*/ 107 h 139"/>
                <a:gd name="T52" fmla="*/ 27 w 138"/>
                <a:gd name="T53" fmla="*/ 108 h 139"/>
                <a:gd name="T54" fmla="*/ 27 w 138"/>
                <a:gd name="T55" fmla="*/ 123 h 139"/>
                <a:gd name="T56" fmla="*/ 40 w 138"/>
                <a:gd name="T57" fmla="*/ 123 h 139"/>
                <a:gd name="T58" fmla="*/ 48 w 138"/>
                <a:gd name="T59" fmla="*/ 126 h 139"/>
                <a:gd name="T60" fmla="*/ 56 w 138"/>
                <a:gd name="T61" fmla="*/ 136 h 139"/>
                <a:gd name="T62" fmla="*/ 66 w 138"/>
                <a:gd name="T63" fmla="*/ 127 h 139"/>
                <a:gd name="T64" fmla="*/ 77 w 138"/>
                <a:gd name="T65" fmla="*/ 137 h 139"/>
                <a:gd name="T66" fmla="*/ 86 w 138"/>
                <a:gd name="T67" fmla="*/ 128 h 139"/>
                <a:gd name="T68" fmla="*/ 94 w 138"/>
                <a:gd name="T69" fmla="*/ 125 h 139"/>
                <a:gd name="T70" fmla="*/ 107 w 138"/>
                <a:gd name="T71" fmla="*/ 126 h 139"/>
                <a:gd name="T72" fmla="*/ 107 w 138"/>
                <a:gd name="T73" fmla="*/ 112 h 139"/>
                <a:gd name="T74" fmla="*/ 123 w 138"/>
                <a:gd name="T75" fmla="*/ 111 h 139"/>
                <a:gd name="T76" fmla="*/ 122 w 138"/>
                <a:gd name="T77" fmla="*/ 99 h 139"/>
                <a:gd name="T78" fmla="*/ 126 w 138"/>
                <a:gd name="T79" fmla="*/ 91 h 139"/>
                <a:gd name="T80" fmla="*/ 81 w 138"/>
                <a:gd name="T81" fmla="*/ 68 h 139"/>
                <a:gd name="T82" fmla="*/ 57 w 138"/>
                <a:gd name="T83" fmla="*/ 72 h 139"/>
                <a:gd name="T84" fmla="*/ 81 w 138"/>
                <a:gd name="T85" fmla="*/ 6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 h="139">
                  <a:moveTo>
                    <a:pt x="135" y="88"/>
                  </a:moveTo>
                  <a:cubicBezTo>
                    <a:pt x="137" y="87"/>
                    <a:pt x="138" y="85"/>
                    <a:pt x="136" y="83"/>
                  </a:cubicBezTo>
                  <a:cubicBezTo>
                    <a:pt x="129" y="77"/>
                    <a:pt x="129" y="77"/>
                    <a:pt x="129" y="77"/>
                  </a:cubicBezTo>
                  <a:cubicBezTo>
                    <a:pt x="127" y="75"/>
                    <a:pt x="126" y="73"/>
                    <a:pt x="126" y="72"/>
                  </a:cubicBezTo>
                  <a:cubicBezTo>
                    <a:pt x="126" y="72"/>
                    <a:pt x="128" y="69"/>
                    <a:pt x="130" y="67"/>
                  </a:cubicBezTo>
                  <a:cubicBezTo>
                    <a:pt x="136" y="61"/>
                    <a:pt x="136" y="61"/>
                    <a:pt x="136" y="61"/>
                  </a:cubicBezTo>
                  <a:cubicBezTo>
                    <a:pt x="138" y="59"/>
                    <a:pt x="138" y="57"/>
                    <a:pt x="136" y="56"/>
                  </a:cubicBezTo>
                  <a:cubicBezTo>
                    <a:pt x="127" y="53"/>
                    <a:pt x="127" y="53"/>
                    <a:pt x="127" y="53"/>
                  </a:cubicBezTo>
                  <a:cubicBezTo>
                    <a:pt x="125" y="52"/>
                    <a:pt x="123" y="51"/>
                    <a:pt x="123" y="50"/>
                  </a:cubicBezTo>
                  <a:cubicBezTo>
                    <a:pt x="122" y="50"/>
                    <a:pt x="123" y="46"/>
                    <a:pt x="124" y="44"/>
                  </a:cubicBezTo>
                  <a:cubicBezTo>
                    <a:pt x="128" y="36"/>
                    <a:pt x="128" y="36"/>
                    <a:pt x="128" y="36"/>
                  </a:cubicBezTo>
                  <a:cubicBezTo>
                    <a:pt x="129" y="34"/>
                    <a:pt x="128" y="32"/>
                    <a:pt x="126" y="32"/>
                  </a:cubicBezTo>
                  <a:cubicBezTo>
                    <a:pt x="116" y="32"/>
                    <a:pt x="116" y="32"/>
                    <a:pt x="116" y="32"/>
                  </a:cubicBezTo>
                  <a:cubicBezTo>
                    <a:pt x="114" y="32"/>
                    <a:pt x="111" y="32"/>
                    <a:pt x="111" y="31"/>
                  </a:cubicBezTo>
                  <a:cubicBezTo>
                    <a:pt x="111" y="31"/>
                    <a:pt x="110" y="28"/>
                    <a:pt x="110" y="25"/>
                  </a:cubicBezTo>
                  <a:cubicBezTo>
                    <a:pt x="111" y="16"/>
                    <a:pt x="111" y="16"/>
                    <a:pt x="111" y="16"/>
                  </a:cubicBezTo>
                  <a:cubicBezTo>
                    <a:pt x="111" y="13"/>
                    <a:pt x="109" y="12"/>
                    <a:pt x="107" y="13"/>
                  </a:cubicBezTo>
                  <a:cubicBezTo>
                    <a:pt x="98" y="17"/>
                    <a:pt x="98" y="17"/>
                    <a:pt x="98" y="17"/>
                  </a:cubicBezTo>
                  <a:cubicBezTo>
                    <a:pt x="96" y="18"/>
                    <a:pt x="94" y="18"/>
                    <a:pt x="93" y="18"/>
                  </a:cubicBezTo>
                  <a:cubicBezTo>
                    <a:pt x="93" y="18"/>
                    <a:pt x="91" y="15"/>
                    <a:pt x="90" y="13"/>
                  </a:cubicBezTo>
                  <a:cubicBezTo>
                    <a:pt x="87" y="4"/>
                    <a:pt x="87" y="4"/>
                    <a:pt x="87" y="4"/>
                  </a:cubicBezTo>
                  <a:cubicBezTo>
                    <a:pt x="86" y="2"/>
                    <a:pt x="84" y="1"/>
                    <a:pt x="82" y="3"/>
                  </a:cubicBezTo>
                  <a:cubicBezTo>
                    <a:pt x="76" y="9"/>
                    <a:pt x="76" y="9"/>
                    <a:pt x="76" y="9"/>
                  </a:cubicBezTo>
                  <a:cubicBezTo>
                    <a:pt x="74" y="11"/>
                    <a:pt x="72" y="13"/>
                    <a:pt x="72" y="13"/>
                  </a:cubicBezTo>
                  <a:cubicBezTo>
                    <a:pt x="71" y="13"/>
                    <a:pt x="68" y="11"/>
                    <a:pt x="66" y="9"/>
                  </a:cubicBezTo>
                  <a:cubicBezTo>
                    <a:pt x="61" y="2"/>
                    <a:pt x="61" y="2"/>
                    <a:pt x="61" y="2"/>
                  </a:cubicBezTo>
                  <a:cubicBezTo>
                    <a:pt x="59" y="0"/>
                    <a:pt x="57" y="0"/>
                    <a:pt x="56" y="3"/>
                  </a:cubicBezTo>
                  <a:cubicBezTo>
                    <a:pt x="52" y="11"/>
                    <a:pt x="52" y="11"/>
                    <a:pt x="52" y="11"/>
                  </a:cubicBezTo>
                  <a:cubicBezTo>
                    <a:pt x="51" y="14"/>
                    <a:pt x="50" y="16"/>
                    <a:pt x="50" y="16"/>
                  </a:cubicBezTo>
                  <a:cubicBezTo>
                    <a:pt x="49" y="16"/>
                    <a:pt x="46" y="16"/>
                    <a:pt x="44" y="15"/>
                  </a:cubicBezTo>
                  <a:cubicBezTo>
                    <a:pt x="35" y="10"/>
                    <a:pt x="35" y="10"/>
                    <a:pt x="35" y="10"/>
                  </a:cubicBezTo>
                  <a:cubicBezTo>
                    <a:pt x="33" y="9"/>
                    <a:pt x="31" y="10"/>
                    <a:pt x="31" y="13"/>
                  </a:cubicBezTo>
                  <a:cubicBezTo>
                    <a:pt x="31" y="22"/>
                    <a:pt x="31" y="22"/>
                    <a:pt x="31" y="22"/>
                  </a:cubicBezTo>
                  <a:cubicBezTo>
                    <a:pt x="31" y="25"/>
                    <a:pt x="31" y="27"/>
                    <a:pt x="31" y="27"/>
                  </a:cubicBezTo>
                  <a:cubicBezTo>
                    <a:pt x="30" y="28"/>
                    <a:pt x="27" y="29"/>
                    <a:pt x="24" y="28"/>
                  </a:cubicBezTo>
                  <a:cubicBezTo>
                    <a:pt x="15" y="28"/>
                    <a:pt x="15" y="28"/>
                    <a:pt x="15" y="28"/>
                  </a:cubicBezTo>
                  <a:cubicBezTo>
                    <a:pt x="13" y="28"/>
                    <a:pt x="11" y="29"/>
                    <a:pt x="12" y="32"/>
                  </a:cubicBezTo>
                  <a:cubicBezTo>
                    <a:pt x="16" y="40"/>
                    <a:pt x="16" y="40"/>
                    <a:pt x="16" y="40"/>
                  </a:cubicBezTo>
                  <a:cubicBezTo>
                    <a:pt x="17" y="43"/>
                    <a:pt x="18" y="45"/>
                    <a:pt x="17" y="45"/>
                  </a:cubicBezTo>
                  <a:cubicBezTo>
                    <a:pt x="17" y="46"/>
                    <a:pt x="15" y="48"/>
                    <a:pt x="12" y="49"/>
                  </a:cubicBezTo>
                  <a:cubicBezTo>
                    <a:pt x="3" y="51"/>
                    <a:pt x="3" y="51"/>
                    <a:pt x="3" y="51"/>
                  </a:cubicBezTo>
                  <a:cubicBezTo>
                    <a:pt x="1" y="52"/>
                    <a:pt x="0" y="54"/>
                    <a:pt x="2" y="56"/>
                  </a:cubicBezTo>
                  <a:cubicBezTo>
                    <a:pt x="9" y="63"/>
                    <a:pt x="9" y="63"/>
                    <a:pt x="9" y="63"/>
                  </a:cubicBezTo>
                  <a:cubicBezTo>
                    <a:pt x="11" y="64"/>
                    <a:pt x="12" y="66"/>
                    <a:pt x="12" y="67"/>
                  </a:cubicBezTo>
                  <a:cubicBezTo>
                    <a:pt x="12" y="68"/>
                    <a:pt x="10" y="70"/>
                    <a:pt x="8" y="72"/>
                  </a:cubicBezTo>
                  <a:cubicBezTo>
                    <a:pt x="1" y="78"/>
                    <a:pt x="1" y="78"/>
                    <a:pt x="1" y="78"/>
                  </a:cubicBezTo>
                  <a:cubicBezTo>
                    <a:pt x="0" y="80"/>
                    <a:pt x="0" y="82"/>
                    <a:pt x="2" y="83"/>
                  </a:cubicBezTo>
                  <a:cubicBezTo>
                    <a:pt x="11" y="86"/>
                    <a:pt x="11" y="86"/>
                    <a:pt x="11" y="86"/>
                  </a:cubicBezTo>
                  <a:cubicBezTo>
                    <a:pt x="13" y="87"/>
                    <a:pt x="15" y="89"/>
                    <a:pt x="15" y="89"/>
                  </a:cubicBezTo>
                  <a:cubicBezTo>
                    <a:pt x="16" y="90"/>
                    <a:pt x="15" y="93"/>
                    <a:pt x="14" y="95"/>
                  </a:cubicBezTo>
                  <a:cubicBezTo>
                    <a:pt x="10" y="103"/>
                    <a:pt x="10" y="103"/>
                    <a:pt x="10" y="103"/>
                  </a:cubicBezTo>
                  <a:cubicBezTo>
                    <a:pt x="9" y="105"/>
                    <a:pt x="10" y="107"/>
                    <a:pt x="12" y="107"/>
                  </a:cubicBezTo>
                  <a:cubicBezTo>
                    <a:pt x="21" y="107"/>
                    <a:pt x="21" y="107"/>
                    <a:pt x="21" y="107"/>
                  </a:cubicBezTo>
                  <a:cubicBezTo>
                    <a:pt x="24" y="107"/>
                    <a:pt x="26" y="108"/>
                    <a:pt x="27" y="108"/>
                  </a:cubicBezTo>
                  <a:cubicBezTo>
                    <a:pt x="27" y="108"/>
                    <a:pt x="28" y="112"/>
                    <a:pt x="28" y="114"/>
                  </a:cubicBezTo>
                  <a:cubicBezTo>
                    <a:pt x="27" y="123"/>
                    <a:pt x="27" y="123"/>
                    <a:pt x="27" y="123"/>
                  </a:cubicBezTo>
                  <a:cubicBezTo>
                    <a:pt x="27" y="126"/>
                    <a:pt x="29" y="127"/>
                    <a:pt x="31" y="126"/>
                  </a:cubicBezTo>
                  <a:cubicBezTo>
                    <a:pt x="40" y="123"/>
                    <a:pt x="40" y="123"/>
                    <a:pt x="40" y="123"/>
                  </a:cubicBezTo>
                  <a:cubicBezTo>
                    <a:pt x="42" y="122"/>
                    <a:pt x="44" y="121"/>
                    <a:pt x="45" y="121"/>
                  </a:cubicBezTo>
                  <a:cubicBezTo>
                    <a:pt x="45" y="121"/>
                    <a:pt x="47" y="124"/>
                    <a:pt x="48" y="126"/>
                  </a:cubicBezTo>
                  <a:cubicBezTo>
                    <a:pt x="51" y="135"/>
                    <a:pt x="51" y="135"/>
                    <a:pt x="51" y="135"/>
                  </a:cubicBezTo>
                  <a:cubicBezTo>
                    <a:pt x="52" y="138"/>
                    <a:pt x="54" y="138"/>
                    <a:pt x="56" y="136"/>
                  </a:cubicBezTo>
                  <a:cubicBezTo>
                    <a:pt x="62" y="130"/>
                    <a:pt x="62" y="130"/>
                    <a:pt x="62" y="130"/>
                  </a:cubicBezTo>
                  <a:cubicBezTo>
                    <a:pt x="64" y="128"/>
                    <a:pt x="66" y="127"/>
                    <a:pt x="66" y="127"/>
                  </a:cubicBezTo>
                  <a:cubicBezTo>
                    <a:pt x="67" y="127"/>
                    <a:pt x="70" y="128"/>
                    <a:pt x="71" y="130"/>
                  </a:cubicBezTo>
                  <a:cubicBezTo>
                    <a:pt x="77" y="137"/>
                    <a:pt x="77" y="137"/>
                    <a:pt x="77" y="137"/>
                  </a:cubicBezTo>
                  <a:cubicBezTo>
                    <a:pt x="79" y="139"/>
                    <a:pt x="81" y="139"/>
                    <a:pt x="82" y="136"/>
                  </a:cubicBezTo>
                  <a:cubicBezTo>
                    <a:pt x="86" y="128"/>
                    <a:pt x="86" y="128"/>
                    <a:pt x="86" y="128"/>
                  </a:cubicBezTo>
                  <a:cubicBezTo>
                    <a:pt x="87" y="125"/>
                    <a:pt x="88" y="123"/>
                    <a:pt x="88" y="123"/>
                  </a:cubicBezTo>
                  <a:cubicBezTo>
                    <a:pt x="89" y="123"/>
                    <a:pt x="92" y="124"/>
                    <a:pt x="94" y="125"/>
                  </a:cubicBezTo>
                  <a:cubicBezTo>
                    <a:pt x="103" y="129"/>
                    <a:pt x="103" y="129"/>
                    <a:pt x="103" y="129"/>
                  </a:cubicBezTo>
                  <a:cubicBezTo>
                    <a:pt x="105" y="130"/>
                    <a:pt x="107" y="129"/>
                    <a:pt x="107" y="126"/>
                  </a:cubicBezTo>
                  <a:cubicBezTo>
                    <a:pt x="107" y="117"/>
                    <a:pt x="107" y="117"/>
                    <a:pt x="107" y="117"/>
                  </a:cubicBezTo>
                  <a:cubicBezTo>
                    <a:pt x="107" y="115"/>
                    <a:pt x="107" y="112"/>
                    <a:pt x="107" y="112"/>
                  </a:cubicBezTo>
                  <a:cubicBezTo>
                    <a:pt x="108" y="111"/>
                    <a:pt x="111" y="110"/>
                    <a:pt x="114" y="111"/>
                  </a:cubicBezTo>
                  <a:cubicBezTo>
                    <a:pt x="123" y="111"/>
                    <a:pt x="123" y="111"/>
                    <a:pt x="123" y="111"/>
                  </a:cubicBezTo>
                  <a:cubicBezTo>
                    <a:pt x="125" y="112"/>
                    <a:pt x="127" y="110"/>
                    <a:pt x="126" y="107"/>
                  </a:cubicBezTo>
                  <a:cubicBezTo>
                    <a:pt x="122" y="99"/>
                    <a:pt x="122" y="99"/>
                    <a:pt x="122" y="99"/>
                  </a:cubicBezTo>
                  <a:cubicBezTo>
                    <a:pt x="121" y="97"/>
                    <a:pt x="120" y="94"/>
                    <a:pt x="121" y="94"/>
                  </a:cubicBezTo>
                  <a:cubicBezTo>
                    <a:pt x="121" y="93"/>
                    <a:pt x="123" y="91"/>
                    <a:pt x="126" y="91"/>
                  </a:cubicBezTo>
                  <a:lnTo>
                    <a:pt x="135" y="88"/>
                  </a:lnTo>
                  <a:close/>
                  <a:moveTo>
                    <a:pt x="81" y="68"/>
                  </a:moveTo>
                  <a:cubicBezTo>
                    <a:pt x="82" y="74"/>
                    <a:pt x="77" y="80"/>
                    <a:pt x="71" y="81"/>
                  </a:cubicBezTo>
                  <a:cubicBezTo>
                    <a:pt x="64" y="83"/>
                    <a:pt x="58" y="78"/>
                    <a:pt x="57" y="72"/>
                  </a:cubicBezTo>
                  <a:cubicBezTo>
                    <a:pt x="56" y="65"/>
                    <a:pt x="60" y="59"/>
                    <a:pt x="67" y="58"/>
                  </a:cubicBezTo>
                  <a:cubicBezTo>
                    <a:pt x="74" y="57"/>
                    <a:pt x="80" y="61"/>
                    <a:pt x="81" y="68"/>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26" name="Freeform 7">
              <a:extLst>
                <a:ext uri="{FF2B5EF4-FFF2-40B4-BE49-F238E27FC236}">
                  <a16:creationId xmlns:a16="http://schemas.microsoft.com/office/drawing/2014/main" id="{28E9183B-552F-4352-96B6-F70BA14036D0}"/>
                </a:ext>
              </a:extLst>
            </p:cNvPr>
            <p:cNvSpPr>
              <a:spLocks noEditPoints="1"/>
            </p:cNvSpPr>
            <p:nvPr/>
          </p:nvSpPr>
          <p:spPr bwMode="auto">
            <a:xfrm>
              <a:off x="6959689" y="2606605"/>
              <a:ext cx="938989" cy="900509"/>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555866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p:bldP spid="9" grpId="0" animBg="1"/>
      <p:bldP spid="10" grpId="0"/>
      <p:bldP spid="13" grpId="0" animBg="1"/>
      <p:bldP spid="21" grpId="0"/>
      <p:bldP spid="22" grpId="0" animBg="1"/>
      <p:bldP spid="2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813BED7-F2A1-4C50-8E59-1AC4FDB30A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6622" y="1897062"/>
            <a:ext cx="7771694" cy="4131951"/>
          </a:xfrm>
          <a:prstGeom prst="rect">
            <a:avLst/>
          </a:prstGeom>
        </p:spPr>
      </p:pic>
      <p:sp>
        <p:nvSpPr>
          <p:cNvPr id="2" name="Title 1">
            <a:extLst>
              <a:ext uri="{FF2B5EF4-FFF2-40B4-BE49-F238E27FC236}">
                <a16:creationId xmlns:a16="http://schemas.microsoft.com/office/drawing/2014/main" id="{639F8104-1D84-4546-B092-397BF23157E2}"/>
              </a:ext>
            </a:extLst>
          </p:cNvPr>
          <p:cNvSpPr>
            <a:spLocks noGrp="1"/>
          </p:cNvSpPr>
          <p:nvPr>
            <p:ph type="title"/>
          </p:nvPr>
        </p:nvSpPr>
        <p:spPr>
          <a:xfrm>
            <a:off x="0" y="68262"/>
            <a:ext cx="10724938" cy="1351952"/>
          </a:xfrm>
        </p:spPr>
        <p:txBody>
          <a:bodyPr>
            <a:normAutofit/>
          </a:bodyPr>
          <a:lstStyle/>
          <a:p>
            <a:r>
              <a:rPr lang="en-US" sz="6600" dirty="0">
                <a:latin typeface="Segoe UI Light" panose="020B0502040204020203" pitchFamily="34" charset="0"/>
                <a:cs typeface="Segoe UI Light" panose="020B0502040204020203" pitchFamily="34" charset="0"/>
              </a:rPr>
              <a:t>Supervised Learning is cool</a:t>
            </a:r>
          </a:p>
        </p:txBody>
      </p:sp>
      <p:pic>
        <p:nvPicPr>
          <p:cNvPr id="7" name="Picture 6">
            <a:extLst>
              <a:ext uri="{FF2B5EF4-FFF2-40B4-BE49-F238E27FC236}">
                <a16:creationId xmlns:a16="http://schemas.microsoft.com/office/drawing/2014/main" id="{53A45521-8A75-41EE-AE21-03738B7AC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0960" y="1668462"/>
            <a:ext cx="4663017" cy="4663017"/>
          </a:xfrm>
          <a:prstGeom prst="rect">
            <a:avLst/>
          </a:prstGeom>
        </p:spPr>
      </p:pic>
    </p:spTree>
    <p:extLst>
      <p:ext uri="{BB962C8B-B14F-4D97-AF65-F5344CB8AC3E}">
        <p14:creationId xmlns:p14="http://schemas.microsoft.com/office/powerpoint/2010/main" val="3054632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6864" y="1902"/>
            <a:ext cx="5537977" cy="2720408"/>
          </a:xfrm>
          <a:prstGeom prst="rect">
            <a:avLst/>
          </a:prstGeom>
        </p:spPr>
      </p:pic>
      <p:pic>
        <p:nvPicPr>
          <p:cNvPr id="3" name="Graphic 2" descr="Computer">
            <a:extLst>
              <a:ext uri="{FF2B5EF4-FFF2-40B4-BE49-F238E27FC236}">
                <a16:creationId xmlns:a16="http://schemas.microsoft.com/office/drawing/2014/main" id="{19EA3935-64B4-45D6-A91E-CF3D87D4F68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11142" y="2312782"/>
            <a:ext cx="3397375" cy="3397375"/>
          </a:xfrm>
          <a:prstGeom prst="rect">
            <a:avLst/>
          </a:prstGeom>
        </p:spPr>
      </p:pic>
      <p:pic>
        <p:nvPicPr>
          <p:cNvPr id="8" name="Graphic 7" descr="Woman">
            <a:extLst>
              <a:ext uri="{FF2B5EF4-FFF2-40B4-BE49-F238E27FC236}">
                <a16:creationId xmlns:a16="http://schemas.microsoft.com/office/drawing/2014/main" id="{34B7706C-F261-4F96-A716-D1B0BCE78A5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9548" y="1011949"/>
            <a:ext cx="2688057" cy="2688057"/>
          </a:xfrm>
          <a:prstGeom prst="rect">
            <a:avLst/>
          </a:prstGeom>
        </p:spPr>
      </p:pic>
      <p:pic>
        <p:nvPicPr>
          <p:cNvPr id="10" name="Graphic 9" descr="Newspaper">
            <a:extLst>
              <a:ext uri="{FF2B5EF4-FFF2-40B4-BE49-F238E27FC236}">
                <a16:creationId xmlns:a16="http://schemas.microsoft.com/office/drawing/2014/main" id="{C44E8B2E-82B7-461A-B391-81BF6CCE58E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9547" y="4053732"/>
            <a:ext cx="1636316" cy="1636316"/>
          </a:xfrm>
          <a:prstGeom prst="rect">
            <a:avLst/>
          </a:prstGeom>
        </p:spPr>
      </p:pic>
      <p:pic>
        <p:nvPicPr>
          <p:cNvPr id="11" name="Graphic 10" descr="Newspaper">
            <a:extLst>
              <a:ext uri="{FF2B5EF4-FFF2-40B4-BE49-F238E27FC236}">
                <a16:creationId xmlns:a16="http://schemas.microsoft.com/office/drawing/2014/main" id="{824012D3-3238-4AB8-946A-2B358BAF095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9547" y="5357713"/>
            <a:ext cx="1636316" cy="1636316"/>
          </a:xfrm>
          <a:prstGeom prst="rect">
            <a:avLst/>
          </a:prstGeom>
        </p:spPr>
      </p:pic>
      <p:pic>
        <p:nvPicPr>
          <p:cNvPr id="12" name="Graphic 11" descr="Newspaper">
            <a:extLst>
              <a:ext uri="{FF2B5EF4-FFF2-40B4-BE49-F238E27FC236}">
                <a16:creationId xmlns:a16="http://schemas.microsoft.com/office/drawing/2014/main" id="{EAA15A09-D3CF-4BE0-B801-5B2596AB5D8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3575" y="5357713"/>
            <a:ext cx="1636316" cy="1636316"/>
          </a:xfrm>
          <a:prstGeom prst="rect">
            <a:avLst/>
          </a:prstGeom>
        </p:spPr>
      </p:pic>
      <p:cxnSp>
        <p:nvCxnSpPr>
          <p:cNvPr id="14" name="Straight Arrow Connector 13">
            <a:extLst>
              <a:ext uri="{FF2B5EF4-FFF2-40B4-BE49-F238E27FC236}">
                <a16:creationId xmlns:a16="http://schemas.microsoft.com/office/drawing/2014/main" id="{8A46B11B-22E2-4770-BFE6-549D0AF13B9E}"/>
              </a:ext>
            </a:extLst>
          </p:cNvPr>
          <p:cNvCxnSpPr/>
          <p:nvPr/>
        </p:nvCxnSpPr>
        <p:spPr>
          <a:xfrm>
            <a:off x="2029346" y="2312782"/>
            <a:ext cx="2763489" cy="118448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6C2C97-022D-40A3-9C5A-EFAE981297D2}"/>
              </a:ext>
            </a:extLst>
          </p:cNvPr>
          <p:cNvCxnSpPr>
            <a:cxnSpLocks/>
          </p:cNvCxnSpPr>
          <p:nvPr/>
        </p:nvCxnSpPr>
        <p:spPr>
          <a:xfrm flipV="1">
            <a:off x="1263799" y="3759757"/>
            <a:ext cx="3529036" cy="107729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42D09FA-42E7-4CAE-B3CC-B9C386AF3988}"/>
              </a:ext>
            </a:extLst>
          </p:cNvPr>
          <p:cNvCxnSpPr>
            <a:cxnSpLocks/>
          </p:cNvCxnSpPr>
          <p:nvPr/>
        </p:nvCxnSpPr>
        <p:spPr>
          <a:xfrm flipV="1">
            <a:off x="2505584" y="3962499"/>
            <a:ext cx="2665062" cy="226832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F49B27F-D942-4FAC-B804-952004CBB64A}"/>
              </a:ext>
            </a:extLst>
          </p:cNvPr>
          <p:cNvCxnSpPr>
            <a:cxnSpLocks/>
          </p:cNvCxnSpPr>
          <p:nvPr/>
        </p:nvCxnSpPr>
        <p:spPr>
          <a:xfrm flipV="1">
            <a:off x="1180814" y="3915168"/>
            <a:ext cx="3767432" cy="185473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22" name="Graphic 21" descr="Newspaper">
            <a:extLst>
              <a:ext uri="{FF2B5EF4-FFF2-40B4-BE49-F238E27FC236}">
                <a16:creationId xmlns:a16="http://schemas.microsoft.com/office/drawing/2014/main" id="{1C87CEBD-4AB7-4D28-90BA-6CDE44369C5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82538" y="778916"/>
            <a:ext cx="1636316" cy="1636316"/>
          </a:xfrm>
          <a:prstGeom prst="rect">
            <a:avLst/>
          </a:prstGeom>
        </p:spPr>
      </p:pic>
      <p:cxnSp>
        <p:nvCxnSpPr>
          <p:cNvPr id="23" name="Straight Arrow Connector 22">
            <a:extLst>
              <a:ext uri="{FF2B5EF4-FFF2-40B4-BE49-F238E27FC236}">
                <a16:creationId xmlns:a16="http://schemas.microsoft.com/office/drawing/2014/main" id="{2B7D7A80-FA4E-4925-9626-A332C2CFB35C}"/>
              </a:ext>
            </a:extLst>
          </p:cNvPr>
          <p:cNvCxnSpPr>
            <a:cxnSpLocks/>
          </p:cNvCxnSpPr>
          <p:nvPr/>
        </p:nvCxnSpPr>
        <p:spPr>
          <a:xfrm flipH="1" flipV="1">
            <a:off x="2876311" y="1828725"/>
            <a:ext cx="2661075" cy="163224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CD04724-180B-42AF-A3C4-A8CC0B72865A}"/>
              </a:ext>
            </a:extLst>
          </p:cNvPr>
          <p:cNvCxnSpPr/>
          <p:nvPr/>
        </p:nvCxnSpPr>
        <p:spPr>
          <a:xfrm>
            <a:off x="1949705" y="2515525"/>
            <a:ext cx="2763489" cy="118448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a16="http://schemas.microsoft.com/office/drawing/2014/main" id="{7EB55860-E1C2-4A20-816A-62B95EE4DD45}"/>
              </a:ext>
            </a:extLst>
          </p:cNvPr>
          <p:cNvSpPr>
            <a:spLocks noGrp="1"/>
          </p:cNvSpPr>
          <p:nvPr>
            <p:ph type="title"/>
          </p:nvPr>
        </p:nvSpPr>
        <p:spPr>
          <a:xfrm>
            <a:off x="-93086" y="0"/>
            <a:ext cx="6585953" cy="565027"/>
          </a:xfrm>
        </p:spPr>
        <p:txBody>
          <a:bodyPr/>
          <a:lstStyle/>
          <a:p>
            <a:r>
              <a:rPr lang="en-US" sz="6600" dirty="0">
                <a:cs typeface="Segoe UI Light" panose="020B0502040204020203" pitchFamily="34" charset="0"/>
              </a:rPr>
              <a:t>How about news?</a:t>
            </a:r>
          </a:p>
        </p:txBody>
      </p:sp>
    </p:spTree>
    <p:extLst>
      <p:ext uri="{BB962C8B-B14F-4D97-AF65-F5344CB8AC3E}">
        <p14:creationId xmlns:p14="http://schemas.microsoft.com/office/powerpoint/2010/main" val="1833650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subTnLst>
                                    <p:set>
                                      <p:cBhvr override="childStyle">
                                        <p:cTn dur="1" fill="hold" display="0" masterRel="nextClick" afterEffect="1"/>
                                        <p:tgtEl>
                                          <p:spTgt spid="23"/>
                                        </p:tgtEl>
                                        <p:attrNameLst>
                                          <p:attrName>style.visibility</p:attrName>
                                        </p:attrNameLst>
                                      </p:cBhvr>
                                      <p:to>
                                        <p:strVal val="hidden"/>
                                      </p:to>
                                    </p:set>
                                  </p:sub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25023-F467-40D7-8B1C-0A081771D986}"/>
              </a:ext>
            </a:extLst>
          </p:cNvPr>
          <p:cNvSpPr>
            <a:spLocks noGrp="1"/>
          </p:cNvSpPr>
          <p:nvPr>
            <p:ph type="title"/>
          </p:nvPr>
        </p:nvSpPr>
        <p:spPr>
          <a:xfrm>
            <a:off x="6157" y="68262"/>
            <a:ext cx="11370961" cy="762786"/>
          </a:xfrm>
        </p:spPr>
        <p:txBody>
          <a:bodyPr/>
          <a:lstStyle/>
          <a:p>
            <a:r>
              <a:rPr lang="en-US" sz="6600" dirty="0"/>
              <a:t>A standard pipeline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05BF8C16-68DA-4A48-84D9-B79942CA2D8C}"/>
                  </a:ext>
                </a:extLst>
              </p:cNvPr>
              <p:cNvSpPr>
                <a:spLocks noGrp="1"/>
              </p:cNvSpPr>
              <p:nvPr>
                <p:ph type="body" sz="quarter" idx="10"/>
              </p:nvPr>
            </p:nvSpPr>
            <p:spPr>
              <a:xfrm>
                <a:off x="0" y="1476622"/>
                <a:ext cx="12436475" cy="4196662"/>
              </a:xfrm>
            </p:spPr>
            <p:txBody>
              <a:bodyPr/>
              <a:lstStyle/>
              <a:p>
                <a:pPr marL="757735" indent="-757735">
                  <a:buFont typeface="+mj-lt"/>
                  <a:buAutoNum type="arabicPeriod"/>
                </a:pPr>
                <a:r>
                  <a:rPr lang="en-US" sz="4000" dirty="0">
                    <a:latin typeface="+mn-lt"/>
                  </a:rPr>
                  <a:t>Collect </a:t>
                </a:r>
                <a14:m>
                  <m:oMath xmlns:m="http://schemas.openxmlformats.org/officeDocument/2006/math">
                    <m:r>
                      <a:rPr lang="en-US" sz="4000" b="0" i="1" smtClean="0">
                        <a:solidFill>
                          <a:schemeClr val="tx2"/>
                        </a:solidFill>
                        <a:latin typeface="Cambria Math" panose="02040503050406030204" pitchFamily="18" charset="0"/>
                      </a:rPr>
                      <m:t>(</m:t>
                    </m:r>
                    <m:r>
                      <a:rPr lang="en-US" sz="4000" b="0" i="1" smtClean="0">
                        <a:solidFill>
                          <a:schemeClr val="tx2"/>
                        </a:solidFill>
                        <a:latin typeface="Cambria Math" panose="02040503050406030204" pitchFamily="18" charset="0"/>
                      </a:rPr>
                      <m:t>𝑢𝑠𝑒𝑟</m:t>
                    </m:r>
                    <m:r>
                      <a:rPr lang="en-US" sz="4000" b="0" i="1" smtClean="0">
                        <a:solidFill>
                          <a:schemeClr val="tx2"/>
                        </a:solidFill>
                        <a:latin typeface="Cambria Math" panose="02040503050406030204" pitchFamily="18" charset="0"/>
                      </a:rPr>
                      <m:t>, </m:t>
                    </m:r>
                    <m:r>
                      <a:rPr lang="en-US" sz="4000" b="0" i="1" smtClean="0">
                        <a:solidFill>
                          <a:schemeClr val="tx2"/>
                        </a:solidFill>
                        <a:latin typeface="Cambria Math" panose="02040503050406030204" pitchFamily="18" charset="0"/>
                      </a:rPr>
                      <m:t>𝑎𝑟𝑡𝑖𝑐𝑙𝑒</m:t>
                    </m:r>
                    <m:r>
                      <a:rPr lang="en-US" sz="4000" b="0" i="1" smtClean="0">
                        <a:solidFill>
                          <a:schemeClr val="tx2"/>
                        </a:solidFill>
                        <a:latin typeface="Cambria Math" panose="02040503050406030204" pitchFamily="18" charset="0"/>
                      </a:rPr>
                      <m:t>)</m:t>
                    </m:r>
                  </m:oMath>
                </a14:m>
                <a:r>
                  <a:rPr lang="en-US" sz="4000" dirty="0">
                    <a:latin typeface="+mn-lt"/>
                  </a:rPr>
                  <a:t> information.</a:t>
                </a:r>
              </a:p>
              <a:p>
                <a:pPr marL="757735" indent="-757735">
                  <a:buFont typeface="+mj-lt"/>
                  <a:buAutoNum type="arabicPeriod"/>
                </a:pPr>
                <a:r>
                  <a:rPr lang="en-US" sz="4000" dirty="0">
                    <a:latin typeface="+mn-lt"/>
                  </a:rPr>
                  <a:t>Hire editor to judge </a:t>
                </a:r>
                <a14:m>
                  <m:oMath xmlns:m="http://schemas.openxmlformats.org/officeDocument/2006/math">
                    <m:r>
                      <a:rPr lang="en-US" sz="4000" b="0" i="1" smtClean="0">
                        <a:solidFill>
                          <a:schemeClr val="tx2"/>
                        </a:solidFill>
                        <a:latin typeface="Cambria Math" panose="02040503050406030204" pitchFamily="18" charset="0"/>
                      </a:rPr>
                      <m:t>𝑟𝑒𝑙𝑒𝑣𝑎𝑛𝑐𝑒</m:t>
                    </m:r>
                    <m:r>
                      <a:rPr lang="en-US" sz="4000" b="0" i="1" smtClean="0">
                        <a:solidFill>
                          <a:schemeClr val="tx2"/>
                        </a:solidFill>
                        <a:latin typeface="Cambria Math" panose="02040503050406030204" pitchFamily="18" charset="0"/>
                      </a:rPr>
                      <m:t>(</m:t>
                    </m:r>
                    <m:r>
                      <a:rPr lang="en-US" sz="4000" i="1">
                        <a:solidFill>
                          <a:schemeClr val="tx2"/>
                        </a:solidFill>
                        <a:latin typeface="Cambria Math" panose="02040503050406030204" pitchFamily="18" charset="0"/>
                      </a:rPr>
                      <m:t>𝑢𝑠𝑒𝑟</m:t>
                    </m:r>
                    <m:r>
                      <a:rPr lang="en-US" sz="4000" i="1">
                        <a:solidFill>
                          <a:schemeClr val="tx2"/>
                        </a:solidFill>
                        <a:latin typeface="Cambria Math" panose="02040503050406030204" pitchFamily="18" charset="0"/>
                      </a:rPr>
                      <m:t>,</m:t>
                    </m:r>
                    <m:r>
                      <a:rPr lang="en-US" sz="4000" i="1">
                        <a:solidFill>
                          <a:schemeClr val="tx2"/>
                        </a:solidFill>
                        <a:latin typeface="Cambria Math" panose="02040503050406030204" pitchFamily="18" charset="0"/>
                      </a:rPr>
                      <m:t>𝑎𝑟𝑡𝑖𝑐𝑙𝑒</m:t>
                    </m:r>
                    <m:r>
                      <a:rPr lang="en-US" sz="4000" i="1">
                        <a:solidFill>
                          <a:schemeClr val="tx2"/>
                        </a:solidFill>
                        <a:latin typeface="Cambria Math" panose="02040503050406030204" pitchFamily="18" charset="0"/>
                      </a:rPr>
                      <m:t>)</m:t>
                    </m:r>
                  </m:oMath>
                </a14:m>
                <a:endParaRPr lang="en-US" sz="4000" dirty="0">
                  <a:latin typeface="+mn-lt"/>
                </a:endParaRPr>
              </a:p>
              <a:p>
                <a:pPr marL="757735" indent="-757735">
                  <a:buFont typeface="+mj-lt"/>
                  <a:buAutoNum type="arabicPeriod"/>
                </a:pPr>
                <a:r>
                  <a:rPr lang="en-US" sz="4000" dirty="0">
                    <a:latin typeface="+mn-lt"/>
                  </a:rPr>
                  <a:t>Learn </a:t>
                </a:r>
                <a14:m>
                  <m:oMath xmlns:m="http://schemas.openxmlformats.org/officeDocument/2006/math">
                    <m:acc>
                      <m:accPr>
                        <m:chr m:val="̂"/>
                        <m:ctrlPr>
                          <a:rPr lang="en-US" sz="4000" b="0" i="1" smtClean="0">
                            <a:solidFill>
                              <a:schemeClr val="tx2"/>
                            </a:solidFill>
                            <a:latin typeface="Cambria Math" panose="02040503050406030204" pitchFamily="18" charset="0"/>
                          </a:rPr>
                        </m:ctrlPr>
                      </m:accPr>
                      <m:e>
                        <m:r>
                          <a:rPr lang="en-US" sz="4000" b="0" i="1" smtClean="0">
                            <a:solidFill>
                              <a:schemeClr val="tx2"/>
                            </a:solidFill>
                            <a:latin typeface="Cambria Math" panose="02040503050406030204" pitchFamily="18" charset="0"/>
                          </a:rPr>
                          <m:t>𝑟𝑒𝑙𝑒𝑣𝑎𝑛𝑐𝑒</m:t>
                        </m:r>
                      </m:e>
                    </m:acc>
                    <m:r>
                      <a:rPr lang="en-US" sz="4000" b="0" i="1" smtClean="0">
                        <a:solidFill>
                          <a:schemeClr val="tx2"/>
                        </a:solidFill>
                        <a:latin typeface="Cambria Math" panose="02040503050406030204" pitchFamily="18" charset="0"/>
                      </a:rPr>
                      <m:t>(</m:t>
                    </m:r>
                    <m:r>
                      <a:rPr lang="en-US" sz="4000" b="0" i="1" smtClean="0">
                        <a:solidFill>
                          <a:schemeClr val="tx2"/>
                        </a:solidFill>
                        <a:latin typeface="Cambria Math" panose="02040503050406030204" pitchFamily="18" charset="0"/>
                      </a:rPr>
                      <m:t>𝑢𝑠𝑒𝑟</m:t>
                    </m:r>
                    <m:r>
                      <a:rPr lang="en-US" sz="4000" b="0" i="1" smtClean="0">
                        <a:solidFill>
                          <a:schemeClr val="tx2"/>
                        </a:solidFill>
                        <a:latin typeface="Cambria Math" panose="02040503050406030204" pitchFamily="18" charset="0"/>
                      </a:rPr>
                      <m:t>,</m:t>
                    </m:r>
                    <m:r>
                      <a:rPr lang="en-US" sz="4000" b="0" i="1" smtClean="0">
                        <a:solidFill>
                          <a:schemeClr val="tx2"/>
                        </a:solidFill>
                        <a:latin typeface="Cambria Math" panose="02040503050406030204" pitchFamily="18" charset="0"/>
                      </a:rPr>
                      <m:t>𝑎𝑟𝑡𝑖𝑐𝑙𝑒</m:t>
                    </m:r>
                    <m:r>
                      <a:rPr lang="en-US" sz="4000" b="0" i="1" smtClean="0">
                        <a:solidFill>
                          <a:schemeClr val="tx2"/>
                        </a:solidFill>
                        <a:latin typeface="Cambria Math" panose="02040503050406030204" pitchFamily="18" charset="0"/>
                      </a:rPr>
                      <m:t>)</m:t>
                    </m:r>
                  </m:oMath>
                </a14:m>
                <a:endParaRPr lang="en-US" sz="4000" dirty="0">
                  <a:latin typeface="+mn-lt"/>
                </a:endParaRPr>
              </a:p>
              <a:p>
                <a:pPr marL="757735" indent="-757735">
                  <a:buFont typeface="+mj-lt"/>
                  <a:buAutoNum type="arabicPeriod"/>
                </a:pPr>
                <a:r>
                  <a:rPr lang="en-US" sz="4000" dirty="0">
                    <a:latin typeface="+mn-lt"/>
                  </a:rPr>
                  <a:t>Act with best</a:t>
                </a:r>
                <a:r>
                  <a:rPr lang="en-US" sz="4000" dirty="0">
                    <a:solidFill>
                      <a:schemeClr val="tx2"/>
                    </a:solidFill>
                  </a:rPr>
                  <a:t> </a:t>
                </a:r>
                <a14:m>
                  <m:oMath xmlns:m="http://schemas.openxmlformats.org/officeDocument/2006/math">
                    <m:r>
                      <a:rPr lang="en-US" sz="4000" i="1">
                        <a:solidFill>
                          <a:schemeClr val="tx2"/>
                        </a:solidFill>
                        <a:latin typeface="Cambria Math" panose="02040503050406030204" pitchFamily="18" charset="0"/>
                      </a:rPr>
                      <m:t>𝑎𝑟𝑡𝑖𝑐𝑙𝑒</m:t>
                    </m:r>
                  </m:oMath>
                </a14:m>
                <a:r>
                  <a:rPr lang="en-US" sz="4000" dirty="0">
                    <a:latin typeface="+mn-lt"/>
                  </a:rPr>
                  <a:t> from </a:t>
                </a:r>
                <a14:m>
                  <m:oMath xmlns:m="http://schemas.openxmlformats.org/officeDocument/2006/math">
                    <m:acc>
                      <m:accPr>
                        <m:chr m:val="̂"/>
                        <m:ctrlPr>
                          <a:rPr lang="en-US" sz="4000" b="0" i="1" smtClean="0">
                            <a:solidFill>
                              <a:schemeClr val="tx2"/>
                            </a:solidFill>
                            <a:latin typeface="Cambria Math" panose="02040503050406030204" pitchFamily="18" charset="0"/>
                          </a:rPr>
                        </m:ctrlPr>
                      </m:accPr>
                      <m:e>
                        <m:r>
                          <a:rPr lang="en-US" sz="4000" b="0" i="1" smtClean="0">
                            <a:solidFill>
                              <a:schemeClr val="tx2"/>
                            </a:solidFill>
                            <a:latin typeface="Cambria Math" panose="02040503050406030204" pitchFamily="18" charset="0"/>
                          </a:rPr>
                          <m:t>𝑟𝑒𝑙𝑒𝑣𝑎𝑛𝑐𝑒</m:t>
                        </m:r>
                      </m:e>
                    </m:acc>
                    <m:r>
                      <a:rPr lang="en-US" sz="4000" b="0" i="1" smtClean="0">
                        <a:solidFill>
                          <a:schemeClr val="tx2"/>
                        </a:solidFill>
                        <a:latin typeface="Cambria Math" panose="02040503050406030204" pitchFamily="18" charset="0"/>
                      </a:rPr>
                      <m:t>(</m:t>
                    </m:r>
                    <m:r>
                      <a:rPr lang="en-US" sz="4000" b="0" i="1" smtClean="0">
                        <a:solidFill>
                          <a:schemeClr val="tx2"/>
                        </a:solidFill>
                        <a:latin typeface="Cambria Math" panose="02040503050406030204" pitchFamily="18" charset="0"/>
                      </a:rPr>
                      <m:t>𝑢𝑠𝑒𝑟</m:t>
                    </m:r>
                    <m:r>
                      <a:rPr lang="en-US" sz="4000" b="0" i="1" smtClean="0">
                        <a:solidFill>
                          <a:schemeClr val="tx2"/>
                        </a:solidFill>
                        <a:latin typeface="Cambria Math" panose="02040503050406030204" pitchFamily="18" charset="0"/>
                      </a:rPr>
                      <m:t>,</m:t>
                    </m:r>
                    <m:r>
                      <a:rPr lang="en-US" sz="4000" b="0" i="1" smtClean="0">
                        <a:solidFill>
                          <a:schemeClr val="tx2"/>
                        </a:solidFill>
                        <a:latin typeface="Cambria Math" panose="02040503050406030204" pitchFamily="18" charset="0"/>
                      </a:rPr>
                      <m:t>𝑎𝑟𝑡𝑖𝑐𝑙𝑒</m:t>
                    </m:r>
                    <m:r>
                      <a:rPr lang="en-US" sz="4000" b="0" i="1" smtClean="0">
                        <a:solidFill>
                          <a:schemeClr val="tx2"/>
                        </a:solidFill>
                        <a:latin typeface="Cambria Math" panose="02040503050406030204" pitchFamily="18" charset="0"/>
                      </a:rPr>
                      <m:t>)</m:t>
                    </m:r>
                  </m:oMath>
                </a14:m>
                <a:endParaRPr lang="en-US" sz="4000" dirty="0">
                  <a:latin typeface="+mn-lt"/>
                </a:endParaRPr>
              </a:p>
              <a:p>
                <a:pPr marL="757735" indent="-757735">
                  <a:buFont typeface="+mj-lt"/>
                  <a:buAutoNum type="arabicPeriod"/>
                </a:pPr>
                <a:r>
                  <a:rPr lang="en-US" sz="4000" dirty="0">
                    <a:latin typeface="+mn-lt"/>
                  </a:rPr>
                  <a:t>Deploy in A/B test for 2 weeks</a:t>
                </a:r>
              </a:p>
              <a:p>
                <a:pPr marL="757735" indent="-757735">
                  <a:buFont typeface="+mj-lt"/>
                  <a:buAutoNum type="arabicPeriod"/>
                </a:pPr>
                <a:r>
                  <a:rPr lang="en-US" sz="4000" dirty="0">
                    <a:latin typeface="+mn-lt"/>
                  </a:rPr>
                  <a:t>A/B </a:t>
                </a:r>
                <a:r>
                  <a:rPr lang="en-US" sz="4000" dirty="0">
                    <a:solidFill>
                      <a:srgbClr val="FF0000"/>
                    </a:solidFill>
                    <a:latin typeface="+mn-lt"/>
                  </a:rPr>
                  <a:t>test fails </a:t>
                </a:r>
                <a:r>
                  <a:rPr lang="en-US" sz="4000" dirty="0">
                    <a:solidFill>
                      <a:srgbClr val="FF0000"/>
                    </a:solidFill>
                    <a:latin typeface="+mn-lt"/>
                    <a:sym typeface="Wingdings" panose="05000000000000000000" pitchFamily="2" charset="2"/>
                  </a:rPr>
                  <a:t></a:t>
                </a:r>
                <a:endParaRPr lang="en-US" sz="4000" dirty="0">
                  <a:solidFill>
                    <a:schemeClr val="tx1"/>
                  </a:solidFill>
                  <a:latin typeface="+mn-lt"/>
                  <a:sym typeface="Wingdings" panose="05000000000000000000" pitchFamily="2" charset="2"/>
                </a:endParaRPr>
              </a:p>
            </p:txBody>
          </p:sp>
        </mc:Choice>
        <mc:Fallback xmlns="">
          <p:sp>
            <p:nvSpPr>
              <p:cNvPr id="3" name="Text Placeholder 2">
                <a:extLst>
                  <a:ext uri="{FF2B5EF4-FFF2-40B4-BE49-F238E27FC236}">
                    <a16:creationId xmlns:a16="http://schemas.microsoft.com/office/drawing/2014/main" id="{05BF8C16-68DA-4A48-84D9-B79942CA2D8C}"/>
                  </a:ext>
                </a:extLst>
              </p:cNvPr>
              <p:cNvSpPr>
                <a:spLocks noGrp="1" noRot="1" noChangeAspect="1" noMove="1" noResize="1" noEditPoints="1" noAdjustHandles="1" noChangeArrowheads="1" noChangeShapeType="1" noTextEdit="1"/>
              </p:cNvSpPr>
              <p:nvPr>
                <p:ph type="body" sz="quarter" idx="10"/>
              </p:nvPr>
            </p:nvSpPr>
            <p:spPr>
              <a:xfrm>
                <a:off x="0" y="1476622"/>
                <a:ext cx="12436475" cy="4196662"/>
              </a:xfrm>
              <a:blipFill>
                <a:blip r:embed="rId2"/>
                <a:stretch>
                  <a:fillRect b="-4209"/>
                </a:stretch>
              </a:blipFill>
            </p:spPr>
            <p:txBody>
              <a:bodyPr/>
              <a:lstStyle/>
              <a:p>
                <a:r>
                  <a:rPr lang="en-US">
                    <a:noFill/>
                  </a:rPr>
                  <a:t> </a:t>
                </a:r>
              </a:p>
            </p:txBody>
          </p:sp>
        </mc:Fallback>
      </mc:AlternateContent>
    </p:spTree>
    <p:extLst>
      <p:ext uri="{BB962C8B-B14F-4D97-AF65-F5344CB8AC3E}">
        <p14:creationId xmlns:p14="http://schemas.microsoft.com/office/powerpoint/2010/main" val="28601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 [Read-Only]" id="{6F4885E9-16BF-45DA-8043-52AF389A1A37}" vid="{06FBAB65-A9D9-4EC4-8519-C553F3EA738E}"/>
    </a:ext>
  </a:extLst>
</a:theme>
</file>

<file path=ppt/theme/theme2.xml><?xml version="1.0" encoding="utf-8"?>
<a:theme xmlns:a="http://schemas.openxmlformats.org/drawingml/2006/main" name="5-50111_Build 2017_DARK GRAY TEMPLATE">
  <a:themeElements>
    <a:clrScheme name="Build 2017 Colors (Dark Gray)">
      <a:dk1>
        <a:srgbClr val="505050"/>
      </a:dk1>
      <a:lt1>
        <a:srgbClr val="FFFFFF"/>
      </a:lt1>
      <a:dk2>
        <a:srgbClr val="0078D7"/>
      </a:dk2>
      <a:lt2>
        <a:srgbClr val="EAEAEA"/>
      </a:lt2>
      <a:accent1>
        <a:srgbClr val="0078D7"/>
      </a:accent1>
      <a:accent2>
        <a:srgbClr val="00BCF2"/>
      </a:accent2>
      <a:accent3>
        <a:srgbClr val="EAEAEA"/>
      </a:accent3>
      <a:accent4>
        <a:srgbClr val="002050"/>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 [Read-Only]" id="{6F4885E9-16BF-45DA-8043-52AF389A1A37}" vid="{7C70E2A4-8980-409D-AC1F-E29167836A6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6" ma:contentTypeDescription="Create a new document." ma:contentTypeScope="" ma:versionID="bdccdb9ec3cd96d4a2203dcfa437179f">
  <xsd:schema xmlns:xsd="http://www.w3.org/2001/XMLSchema" xmlns:xs="http://www.w3.org/2001/XMLSchema" xmlns:p="http://schemas.microsoft.com/office/2006/metadata/properties" xmlns:ns2="ed971524-76e7-40a8-a01a-f99956bd178c" xmlns:ns3="b0e4521d-181b-4aee-b4a8-952b2bc14729" targetNamespace="http://schemas.microsoft.com/office/2006/metadata/properties" ma:root="true" ma:fieldsID="80012492a16301da3041285270577291" ns2:_="" ns3:_="">
    <xsd:import namespace="ed971524-76e7-40a8-a01a-f99956bd178c"/>
    <xsd:import namespace="b0e4521d-181b-4aee-b4a8-952b2bc1472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480EC34F-A5B9-4BB9-BF4F-A0D0562F0BF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d971524-76e7-40a8-a01a-f99956bd178c"/>
    <ds:schemaRef ds:uri="b0e4521d-181b-4aee-b4a8-952b2bc147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www.w3.org/XML/1998/namespace"/>
    <ds:schemaRef ds:uri="http://schemas.microsoft.com/office/infopath/2007/PartnerControls"/>
    <ds:schemaRef ds:uri="http://schemas.microsoft.com/office/2006/documentManagement/types"/>
    <ds:schemaRef ds:uri="http://schemas.microsoft.com/office/2006/metadata/properties"/>
    <ds:schemaRef ds:uri="http://purl.org/dc/elements/1.1/"/>
    <ds:schemaRef ds:uri="http://purl.org/dc/dcmitype/"/>
    <ds:schemaRef ds:uri="ed971524-76e7-40a8-a01a-f99956bd178c"/>
    <ds:schemaRef ds:uri="http://schemas.openxmlformats.org/package/2006/metadata/core-properties"/>
    <ds:schemaRef ds:uri="b0e4521d-181b-4aee-b4a8-952b2bc14729"/>
  </ds:schemaRefs>
</ds:datastoreItem>
</file>

<file path=docProps/app.xml><?xml version="1.0" encoding="utf-8"?>
<Properties xmlns="http://schemas.openxmlformats.org/officeDocument/2006/extended-properties" xmlns:vt="http://schemas.openxmlformats.org/officeDocument/2006/docPropsVTypes">
  <Template>Att1802.tmp</Template>
  <TotalTime>5634</TotalTime>
  <Words>1303</Words>
  <Application>Microsoft Office PowerPoint</Application>
  <PresentationFormat>Custom</PresentationFormat>
  <Paragraphs>239</Paragraphs>
  <Slides>35</Slides>
  <Notes>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35</vt:i4>
      </vt:variant>
    </vt:vector>
  </HeadingPairs>
  <TitlesOfParts>
    <vt:vector size="45" baseType="lpstr">
      <vt:lpstr>Arial</vt:lpstr>
      <vt:lpstr>Cambria Math</vt:lpstr>
      <vt:lpstr>Consolas</vt:lpstr>
      <vt:lpstr>Nirmala UI Semilight</vt:lpstr>
      <vt:lpstr>Segoe UI</vt:lpstr>
      <vt:lpstr>Segoe UI Light</vt:lpstr>
      <vt:lpstr>Segoe UI Semilight</vt:lpstr>
      <vt:lpstr>Wingdings</vt:lpstr>
      <vt:lpstr>5-50111_Build 2017_LIGHT GRAY TEMPLATE</vt:lpstr>
      <vt:lpstr>5-50111_Build 2017_DARK GRAY TEMPLATE</vt:lpstr>
      <vt:lpstr>Real World Reinforcement Learning</vt:lpstr>
      <vt:lpstr>Why?</vt:lpstr>
      <vt:lpstr>PowerPoint Presentation</vt:lpstr>
      <vt:lpstr>PowerPoint Presentation</vt:lpstr>
      <vt:lpstr>PowerPoint Presentation</vt:lpstr>
      <vt:lpstr>PowerPoint Presentation</vt:lpstr>
      <vt:lpstr>Supervised Learning is cool</vt:lpstr>
      <vt:lpstr>How about news?</vt:lpstr>
      <vt:lpstr>A standard pipeline</vt:lpstr>
      <vt:lpstr>A standard pipeline</vt:lpstr>
      <vt:lpstr>Q: What goes wrong?</vt:lpstr>
      <vt:lpstr>PowerPoint Presentation</vt:lpstr>
      <vt:lpstr>PowerPoint Presentation</vt:lpstr>
      <vt:lpstr>Can we optimize for best outcome? </vt:lpstr>
      <vt:lpstr>Reinforcement Learning can do this!</vt:lpstr>
      <vt:lpstr>Q: One last Why…</vt:lpstr>
      <vt:lpstr>Content</vt:lpstr>
      <vt:lpstr>Wellness</vt:lpstr>
      <vt:lpstr>Other Real-world Applications</vt:lpstr>
      <vt:lpstr>PowerPoint Presentation</vt:lpstr>
      <vt:lpstr>Policies</vt:lpstr>
      <vt:lpstr>Why does it work?</vt:lpstr>
      <vt:lpstr>Counterfactual Evaluation</vt:lpstr>
      <vt:lpstr>A/B vs. Counterfactual</vt:lpstr>
      <vt:lpstr>Inverse Propensity Score(IPS)</vt:lpstr>
      <vt:lpstr>What do we know about IPS?</vt:lpstr>
      <vt:lpstr>Why Explore? You can do learning</vt:lpstr>
      <vt:lpstr>Better Evaluation Techniques</vt:lpstr>
      <vt:lpstr>Learning from Exploration</vt:lpstr>
      <vt:lpstr>Better Learning from Exploration</vt:lpstr>
      <vt:lpstr>Evaluating Online Learning</vt:lpstr>
      <vt:lpstr>How do you do Exploration?</vt:lpstr>
      <vt:lpstr>Better Exploration Algorithms</vt:lpstr>
      <vt:lpstr>Evaluating Exploration Algorithms</vt:lpstr>
      <vt:lpstr>More Details!</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Build 2017</dc:subject>
  <dc:creator>Markus Cozowicz</dc:creator>
  <cp:keywords>Microsoft Build 2017</cp:keywords>
  <dc:description>Template: Mitchell Derrey, Silver Fox Productions_x000d_
Formatting: _x000d_
Audience Type:</dc:description>
  <cp:lastModifiedBy>John Langford</cp:lastModifiedBy>
  <cp:revision>121</cp:revision>
  <dcterms:created xsi:type="dcterms:W3CDTF">2017-05-02T22:18:11Z</dcterms:created>
  <dcterms:modified xsi:type="dcterms:W3CDTF">2019-07-23T21:31:45Z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0x010100D38D393254D930438EAEFA57144E97A1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53;#Washington State Convention and Trade Center|2ebf141d-f871-4cc9-bf08-f87f112ab464</vt:lpwstr>
  </property>
  <property fmtid="{D5CDD505-2E9C-101B-9397-08002B2CF9AE}" pid="7" name="Track">
    <vt:lpwstr/>
  </property>
  <property fmtid="{D5CDD505-2E9C-101B-9397-08002B2CF9AE}" pid="8" name="Event Location">
    <vt:lpwstr>52;#Seattle|54f46ed2-c77e-4a59-b182-a4171fdb0d11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TaxKeyword">
    <vt:lpwstr>315;#Microsoft Build 2017|0407fc0d-d203-4d0a-848e-0398e286e7e2</vt:lpwstr>
  </property>
  <property fmtid="{D5CDD505-2E9C-101B-9397-08002B2CF9AE}" pid="12" name="Audience1">
    <vt:lpwstr>316;#developers|8e4a08dc-5d95-4156-ab65-f22579a1592a</vt:lpwstr>
  </property>
  <property fmtid="{D5CDD505-2E9C-101B-9397-08002B2CF9AE}" pid="13" name="Event Name">
    <vt:lpwstr>47;#Build|58542b36-5bf5-46a6-a53f-a41fb7a73785</vt:lpwstr>
  </property>
</Properties>
</file>